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5"/>
  </p:sldMasterIdLst>
  <p:notesMasterIdLst>
    <p:notesMasterId r:id="rId43"/>
  </p:notesMasterIdLst>
  <p:handoutMasterIdLst>
    <p:handoutMasterId r:id="rId44"/>
  </p:handoutMasterIdLst>
  <p:sldIdLst>
    <p:sldId id="256" r:id="rId6"/>
    <p:sldId id="344" r:id="rId7"/>
    <p:sldId id="345" r:id="rId8"/>
    <p:sldId id="346" r:id="rId9"/>
    <p:sldId id="348" r:id="rId10"/>
    <p:sldId id="349" r:id="rId11"/>
    <p:sldId id="353" r:id="rId12"/>
    <p:sldId id="336" r:id="rId13"/>
    <p:sldId id="337" r:id="rId14"/>
    <p:sldId id="323" r:id="rId15"/>
    <p:sldId id="320" r:id="rId16"/>
    <p:sldId id="338" r:id="rId17"/>
    <p:sldId id="330" r:id="rId18"/>
    <p:sldId id="339" r:id="rId19"/>
    <p:sldId id="340" r:id="rId20"/>
    <p:sldId id="341" r:id="rId21"/>
    <p:sldId id="352" r:id="rId22"/>
    <p:sldId id="342" r:id="rId23"/>
    <p:sldId id="343" r:id="rId24"/>
    <p:sldId id="350" r:id="rId25"/>
    <p:sldId id="294" r:id="rId26"/>
    <p:sldId id="297" r:id="rId27"/>
    <p:sldId id="298" r:id="rId28"/>
    <p:sldId id="299" r:id="rId29"/>
    <p:sldId id="301" r:id="rId30"/>
    <p:sldId id="307" r:id="rId31"/>
    <p:sldId id="328" r:id="rId32"/>
    <p:sldId id="305" r:id="rId33"/>
    <p:sldId id="354" r:id="rId34"/>
    <p:sldId id="329" r:id="rId35"/>
    <p:sldId id="303" r:id="rId36"/>
    <p:sldId id="351" r:id="rId37"/>
    <p:sldId id="309" r:id="rId38"/>
    <p:sldId id="315" r:id="rId39"/>
    <p:sldId id="313" r:id="rId40"/>
    <p:sldId id="347" r:id="rId41"/>
    <p:sldId id="316" r:id="rId42"/>
  </p:sldIdLst>
  <p:sldSz cx="9144000" cy="6858000" type="screen4x3"/>
  <p:notesSz cx="7010400" cy="9223375"/>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96">
          <p15:clr>
            <a:srgbClr val="A4A3A4"/>
          </p15:clr>
        </p15:guide>
        <p15:guide id="2" pos="2880">
          <p15:clr>
            <a:srgbClr val="A4A3A4"/>
          </p15:clr>
        </p15:guide>
        <p15:guide id="3" orient="horz" pos="867" userDrawn="1">
          <p15:clr>
            <a:srgbClr val="A4A3A4"/>
          </p15:clr>
        </p15:guide>
      </p15:sldGuideLst>
    </p:ext>
    <p:ext uri="{2D200454-40CA-4A62-9FC3-DE9A4176ACB9}">
      <p15:notesGuideLst xmlns:p15="http://schemas.microsoft.com/office/powerpoint/2012/main">
        <p15:guide id="1" orient="horz" pos="2905">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D8E"/>
    <a:srgbClr val="147448"/>
    <a:srgbClr val="3A3A3C"/>
    <a:srgbClr val="DD1A32"/>
    <a:srgbClr val="F05023"/>
    <a:srgbClr val="702082"/>
    <a:srgbClr val="C0091E"/>
    <a:srgbClr val="FFFFFF"/>
    <a:srgbClr val="CC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3086" autoAdjust="0"/>
  </p:normalViewPr>
  <p:slideViewPr>
    <p:cSldViewPr showGuides="1">
      <p:cViewPr varScale="1">
        <p:scale>
          <a:sx n="83" d="100"/>
          <a:sy n="83" d="100"/>
        </p:scale>
        <p:origin x="675" y="-110"/>
      </p:cViewPr>
      <p:guideLst>
        <p:guide orient="horz" pos="2296"/>
        <p:guide pos="2880"/>
        <p:guide orient="horz" pos="8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5268"/>
    </p:cViewPr>
  </p:sorterViewPr>
  <p:notesViewPr>
    <p:cSldViewPr showGuides="1">
      <p:cViewPr varScale="1">
        <p:scale>
          <a:sx n="92" d="100"/>
          <a:sy n="92" d="100"/>
        </p:scale>
        <p:origin x="-3720" y="-102"/>
      </p:cViewPr>
      <p:guideLst>
        <p:guide orient="horz" pos="2905"/>
        <p:guide pos="2208"/>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CA"/>
          </a:p>
        </p:txBody>
      </p:sp>
      <p:sp>
        <p:nvSpPr>
          <p:cNvPr id="3" name="Date Placeholder 2"/>
          <p:cNvSpPr>
            <a:spLocks noGrp="1"/>
          </p:cNvSpPr>
          <p:nvPr>
            <p:ph type="dt" sz="quarter" idx="1"/>
          </p:nvPr>
        </p:nvSpPr>
        <p:spPr>
          <a:xfrm>
            <a:off x="3970938" y="0"/>
            <a:ext cx="3037840" cy="461169"/>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95D91977-0E6C-478D-B776-92AF611B4A0D}" type="datetimeFigureOut">
              <a:rPr lang="en-CA"/>
              <a:pPr>
                <a:defRPr/>
              </a:pPr>
              <a:t>2018-09-07</a:t>
            </a:fld>
            <a:endParaRPr lang="en-CA"/>
          </a:p>
        </p:txBody>
      </p:sp>
      <p:sp>
        <p:nvSpPr>
          <p:cNvPr id="4" name="Footer Placeholder 3"/>
          <p:cNvSpPr>
            <a:spLocks noGrp="1"/>
          </p:cNvSpPr>
          <p:nvPr>
            <p:ph type="ftr" sz="quarter" idx="2"/>
          </p:nvPr>
        </p:nvSpPr>
        <p:spPr>
          <a:xfrm>
            <a:off x="0" y="8760606"/>
            <a:ext cx="3037840" cy="461169"/>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CA"/>
          </a:p>
        </p:txBody>
      </p:sp>
      <p:sp>
        <p:nvSpPr>
          <p:cNvPr id="5" name="Slide Number Placeholder 4"/>
          <p:cNvSpPr>
            <a:spLocks noGrp="1"/>
          </p:cNvSpPr>
          <p:nvPr>
            <p:ph type="sldNum" sz="quarter" idx="3"/>
          </p:nvPr>
        </p:nvSpPr>
        <p:spPr>
          <a:xfrm>
            <a:off x="3970938" y="8760606"/>
            <a:ext cx="3037840" cy="461169"/>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F3CA8BF5-7432-4D9B-A7BF-4B2176BC5F1E}" type="slidenum">
              <a:rPr lang="en-CA"/>
              <a:pPr>
                <a:defRPr/>
              </a:pPr>
              <a:t>‹#›</a:t>
            </a:fld>
            <a:endParaRPr lang="en-CA"/>
          </a:p>
        </p:txBody>
      </p:sp>
    </p:spTree>
    <p:extLst>
      <p:ext uri="{BB962C8B-B14F-4D97-AF65-F5344CB8AC3E}">
        <p14:creationId xmlns:p14="http://schemas.microsoft.com/office/powerpoint/2010/main" val="3115277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CA"/>
          </a:p>
        </p:txBody>
      </p:sp>
      <p:sp>
        <p:nvSpPr>
          <p:cNvPr id="3" name="Date Placeholder 2"/>
          <p:cNvSpPr>
            <a:spLocks noGrp="1"/>
          </p:cNvSpPr>
          <p:nvPr>
            <p:ph type="dt" idx="1"/>
          </p:nvPr>
        </p:nvSpPr>
        <p:spPr>
          <a:xfrm>
            <a:off x="3970938" y="0"/>
            <a:ext cx="3037840" cy="461169"/>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7EF7D8E5-6915-4076-8881-6D1A8CA37245}" type="datetimeFigureOut">
              <a:rPr lang="en-CA"/>
              <a:pPr>
                <a:defRPr/>
              </a:pPr>
              <a:t>2018-09-07</a:t>
            </a:fld>
            <a:endParaRPr lang="en-CA"/>
          </a:p>
        </p:txBody>
      </p:sp>
      <p:sp>
        <p:nvSpPr>
          <p:cNvPr id="4" name="Slide Image Placeholder 3"/>
          <p:cNvSpPr>
            <a:spLocks noGrp="1" noRot="1" noChangeAspect="1"/>
          </p:cNvSpPr>
          <p:nvPr>
            <p:ph type="sldImg" idx="2"/>
          </p:nvPr>
        </p:nvSpPr>
        <p:spPr>
          <a:xfrm>
            <a:off x="1200150" y="692150"/>
            <a:ext cx="4610100" cy="3457575"/>
          </a:xfrm>
          <a:prstGeom prst="rect">
            <a:avLst/>
          </a:prstGeom>
          <a:noFill/>
          <a:ln w="12700">
            <a:solidFill>
              <a:prstClr val="black"/>
            </a:solidFill>
          </a:ln>
        </p:spPr>
        <p:txBody>
          <a:bodyPr vert="horz" lIns="93177" tIns="46589" rIns="93177" bIns="46589" rtlCol="0" anchor="ctr"/>
          <a:lstStyle/>
          <a:p>
            <a:pPr lvl="0"/>
            <a:endParaRPr lang="en-CA" noProof="0"/>
          </a:p>
        </p:txBody>
      </p:sp>
      <p:sp>
        <p:nvSpPr>
          <p:cNvPr id="5" name="Notes Placeholder 4"/>
          <p:cNvSpPr>
            <a:spLocks noGrp="1"/>
          </p:cNvSpPr>
          <p:nvPr>
            <p:ph type="body" sz="quarter" idx="3"/>
          </p:nvPr>
        </p:nvSpPr>
        <p:spPr>
          <a:xfrm>
            <a:off x="701040" y="4381103"/>
            <a:ext cx="5608320" cy="4150519"/>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a:p>
        </p:txBody>
      </p:sp>
      <p:sp>
        <p:nvSpPr>
          <p:cNvPr id="6" name="Footer Placeholder 5"/>
          <p:cNvSpPr>
            <a:spLocks noGrp="1"/>
          </p:cNvSpPr>
          <p:nvPr>
            <p:ph type="ftr" sz="quarter" idx="4"/>
          </p:nvPr>
        </p:nvSpPr>
        <p:spPr>
          <a:xfrm>
            <a:off x="0" y="8760606"/>
            <a:ext cx="3037840" cy="461169"/>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CA"/>
          </a:p>
        </p:txBody>
      </p:sp>
      <p:sp>
        <p:nvSpPr>
          <p:cNvPr id="7" name="Slide Number Placeholder 6"/>
          <p:cNvSpPr>
            <a:spLocks noGrp="1"/>
          </p:cNvSpPr>
          <p:nvPr>
            <p:ph type="sldNum" sz="quarter" idx="5"/>
          </p:nvPr>
        </p:nvSpPr>
        <p:spPr>
          <a:xfrm>
            <a:off x="3970938" y="8760606"/>
            <a:ext cx="3037840" cy="461169"/>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1909AF91-DF1E-4E92-B9CC-7DD199EC7435}" type="slidenum">
              <a:rPr lang="en-CA"/>
              <a:pPr>
                <a:defRPr/>
              </a:pPr>
              <a:t>‹#›</a:t>
            </a:fld>
            <a:endParaRPr lang="en-CA"/>
          </a:p>
        </p:txBody>
      </p:sp>
    </p:spTree>
    <p:extLst>
      <p:ext uri="{BB962C8B-B14F-4D97-AF65-F5344CB8AC3E}">
        <p14:creationId xmlns:p14="http://schemas.microsoft.com/office/powerpoint/2010/main" val="4266205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stockphoto.com/ca/photo/intelligent-vehicle-cockpit-and-wireless-communication-network-concept-gm692837788-12793264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1909AF91-DF1E-4E92-B9CC-7DD199EC7435}" type="slidenum">
              <a:rPr lang="en-CA" smtClean="0"/>
              <a:pPr>
                <a:defRPr/>
              </a:pPr>
              <a:t>1</a:t>
            </a:fld>
            <a:endParaRPr lang="en-CA"/>
          </a:p>
        </p:txBody>
      </p:sp>
    </p:spTree>
    <p:extLst>
      <p:ext uri="{BB962C8B-B14F-4D97-AF65-F5344CB8AC3E}">
        <p14:creationId xmlns:p14="http://schemas.microsoft.com/office/powerpoint/2010/main" val="383383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909AF91-DF1E-4E92-B9CC-7DD199EC7435}" type="slidenum">
              <a:rPr lang="en-CA" smtClean="0"/>
              <a:pPr>
                <a:defRPr/>
              </a:pPr>
              <a:t>24</a:t>
            </a:fld>
            <a:endParaRPr lang="en-CA"/>
          </a:p>
        </p:txBody>
      </p:sp>
    </p:spTree>
    <p:extLst>
      <p:ext uri="{BB962C8B-B14F-4D97-AF65-F5344CB8AC3E}">
        <p14:creationId xmlns:p14="http://schemas.microsoft.com/office/powerpoint/2010/main" val="3531653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http://www.istockphoto.com/ca/photo/intelligent-vehicle-cockpit-and-wireless-communication-network-concept-gm692837788-127932641</a:t>
            </a:r>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36</a:t>
            </a:fld>
            <a:endParaRPr lang="en-CA"/>
          </a:p>
        </p:txBody>
      </p:sp>
    </p:spTree>
    <p:extLst>
      <p:ext uri="{BB962C8B-B14F-4D97-AF65-F5344CB8AC3E}">
        <p14:creationId xmlns:p14="http://schemas.microsoft.com/office/powerpoint/2010/main" val="25840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http://www.istockphoto.com/ca/photo/internet-of-things-concept-with-network-of-connected-objects-gm644680544-116869175</a:t>
            </a:r>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2</a:t>
            </a:fld>
            <a:endParaRPr lang="en-CA"/>
          </a:p>
        </p:txBody>
      </p:sp>
    </p:spTree>
    <p:extLst>
      <p:ext uri="{BB962C8B-B14F-4D97-AF65-F5344CB8AC3E}">
        <p14:creationId xmlns:p14="http://schemas.microsoft.com/office/powerpoint/2010/main" val="163678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http://www.istockphoto.com/ca/photo/circular-futuristic-interface-of-smart-home-automation-assistant-virtual-screen-gm637770524-113940363</a:t>
            </a:r>
          </a:p>
          <a:p>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3</a:t>
            </a:fld>
            <a:endParaRPr lang="en-CA"/>
          </a:p>
        </p:txBody>
      </p:sp>
    </p:spTree>
    <p:extLst>
      <p:ext uri="{BB962C8B-B14F-4D97-AF65-F5344CB8AC3E}">
        <p14:creationId xmlns:p14="http://schemas.microsoft.com/office/powerpoint/2010/main" val="38424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http://www.istockphoto.com/ca/photo/businessman-touching-a-cloud-connected-to-objects-internet-of-things-gm514785054-88267551</a:t>
            </a:r>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4</a:t>
            </a:fld>
            <a:endParaRPr lang="en-CA"/>
          </a:p>
        </p:txBody>
      </p:sp>
    </p:spTree>
    <p:extLst>
      <p:ext uri="{BB962C8B-B14F-4D97-AF65-F5344CB8AC3E}">
        <p14:creationId xmlns:p14="http://schemas.microsoft.com/office/powerpoint/2010/main" val="335523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http://www.istockphoto.com/ca/photo/man-wearing-vr-headset-gm583697902-99848893</a:t>
            </a:r>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5</a:t>
            </a:fld>
            <a:endParaRPr lang="en-CA"/>
          </a:p>
        </p:txBody>
      </p:sp>
    </p:spTree>
    <p:extLst>
      <p:ext uri="{BB962C8B-B14F-4D97-AF65-F5344CB8AC3E}">
        <p14:creationId xmlns:p14="http://schemas.microsoft.com/office/powerpoint/2010/main" val="391179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http://www.istockphoto.com/ca/photo/smart-phone-remote-for-smart-home-hologram-technology-concept-gm839028202-137738281</a:t>
            </a:r>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6</a:t>
            </a:fld>
            <a:endParaRPr lang="en-CA"/>
          </a:p>
        </p:txBody>
      </p:sp>
    </p:spTree>
    <p:extLst>
      <p:ext uri="{BB962C8B-B14F-4D97-AF65-F5344CB8AC3E}">
        <p14:creationId xmlns:p14="http://schemas.microsoft.com/office/powerpoint/2010/main" val="753762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1909AF91-DF1E-4E92-B9CC-7DD199EC7435}" type="slidenum">
              <a:rPr lang="en-CA" smtClean="0"/>
              <a:pPr>
                <a:defRPr/>
              </a:pPr>
              <a:t>12</a:t>
            </a:fld>
            <a:endParaRPr lang="en-CA"/>
          </a:p>
        </p:txBody>
      </p:sp>
    </p:spTree>
    <p:extLst>
      <p:ext uri="{BB962C8B-B14F-4D97-AF65-F5344CB8AC3E}">
        <p14:creationId xmlns:p14="http://schemas.microsoft.com/office/powerpoint/2010/main" val="231405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1909AF91-DF1E-4E92-B9CC-7DD199EC7435}" type="slidenum">
              <a:rPr lang="en-CA" smtClean="0"/>
              <a:pPr>
                <a:defRPr/>
              </a:pPr>
              <a:t>13</a:t>
            </a:fld>
            <a:endParaRPr lang="en-CA"/>
          </a:p>
        </p:txBody>
      </p:sp>
    </p:spTree>
    <p:extLst>
      <p:ext uri="{BB962C8B-B14F-4D97-AF65-F5344CB8AC3E}">
        <p14:creationId xmlns:p14="http://schemas.microsoft.com/office/powerpoint/2010/main" val="330384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http://www.istockphoto.com/ca/photo/home-network-gm117311543-7381629</a:t>
            </a:r>
          </a:p>
          <a:p>
            <a:endParaRPr lang="en-US" dirty="0"/>
          </a:p>
        </p:txBody>
      </p:sp>
      <p:sp>
        <p:nvSpPr>
          <p:cNvPr id="4" name="Slide Number Placeholder 3"/>
          <p:cNvSpPr>
            <a:spLocks noGrp="1"/>
          </p:cNvSpPr>
          <p:nvPr>
            <p:ph type="sldNum" sz="quarter" idx="10"/>
          </p:nvPr>
        </p:nvSpPr>
        <p:spPr/>
        <p:txBody>
          <a:bodyPr/>
          <a:lstStyle/>
          <a:p>
            <a:fld id="{9FD7C90E-FAE5-4E2F-B734-C61CCE15EF58}" type="slidenum">
              <a:rPr lang="en-CA" smtClean="0"/>
              <a:t>21</a:t>
            </a:fld>
            <a:endParaRPr lang="en-CA"/>
          </a:p>
        </p:txBody>
      </p:sp>
    </p:spTree>
    <p:extLst>
      <p:ext uri="{BB962C8B-B14F-4D97-AF65-F5344CB8AC3E}">
        <p14:creationId xmlns:p14="http://schemas.microsoft.com/office/powerpoint/2010/main" val="4252467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020"/>
            <a:ext cx="9180337" cy="4895180"/>
          </a:xfrm>
          <a:prstGeom prst="rect">
            <a:avLst/>
          </a:prstGeom>
        </p:spPr>
      </p:pic>
      <p:sp>
        <p:nvSpPr>
          <p:cNvPr id="2" name="Title 1"/>
          <p:cNvSpPr>
            <a:spLocks noGrp="1"/>
          </p:cNvSpPr>
          <p:nvPr>
            <p:ph type="ctrTitle"/>
          </p:nvPr>
        </p:nvSpPr>
        <p:spPr>
          <a:xfrm>
            <a:off x="1230312" y="1"/>
            <a:ext cx="4207893" cy="4861366"/>
          </a:xfrm>
        </p:spPr>
        <p:txBody>
          <a:bodyPr anchor="ctr" anchorCtr="0"/>
          <a:lstStyle>
            <a:lvl1pPr>
              <a:defRPr>
                <a:solidFill>
                  <a:srgbClr val="FFFFFF"/>
                </a:solidFill>
                <a:latin typeface="+mj-lt"/>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5438204" y="5522872"/>
            <a:ext cx="3440515" cy="1354667"/>
          </a:xfrm>
        </p:spPr>
        <p:txBody>
          <a:bodyPr>
            <a:normAutofit/>
          </a:bodyPr>
          <a:lstStyle>
            <a:lvl1pPr marL="0" indent="0" algn="l">
              <a:buNone/>
              <a:defRPr sz="1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smtClean="0"/>
              <a:t>Click to edit Master subtitle style</a:t>
            </a:r>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r="28419" b="9483"/>
          <a:stretch/>
        </p:blipFill>
        <p:spPr>
          <a:xfrm rot="5400000">
            <a:off x="217742" y="2243094"/>
            <a:ext cx="2403623" cy="2848508"/>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4613" y="5303645"/>
            <a:ext cx="1585729" cy="740734"/>
          </a:xfrm>
          <a:prstGeom prst="rect">
            <a:avLst/>
          </a:prstGeom>
        </p:spPr>
      </p:pic>
    </p:spTree>
    <p:extLst>
      <p:ext uri="{BB962C8B-B14F-4D97-AF65-F5344CB8AC3E}">
        <p14:creationId xmlns:p14="http://schemas.microsoft.com/office/powerpoint/2010/main" val="14117697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6" name="Slide Number Placeholder 5"/>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421095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n-lt"/>
              </a:defRPr>
            </a:lvl1pPr>
          </a:lstStyle>
          <a:p>
            <a:r>
              <a:rPr lang="en-CA" smtClean="0"/>
              <a:t>Click to edit Master title style</a:t>
            </a:r>
            <a:endParaRPr lang="en-US"/>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pic>
        <p:nvPicPr>
          <p:cNvPr id="8" name="Picture 7" descr="Cira K+186 No Tag EN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04682" y="6381328"/>
            <a:ext cx="1159806" cy="326196"/>
          </a:xfrm>
          <a:prstGeom prst="rect">
            <a:avLst/>
          </a:prstGeom>
        </p:spPr>
      </p:pic>
      <p:sp>
        <p:nvSpPr>
          <p:cNvPr id="9" name="Footer Placeholder 8"/>
          <p:cNvSpPr>
            <a:spLocks noGrp="1"/>
          </p:cNvSpPr>
          <p:nvPr>
            <p:ph type="ftr" sz="quarter" idx="10"/>
          </p:nvPr>
        </p:nvSpPr>
        <p:spPr/>
        <p:txBody>
          <a:bodyPr/>
          <a:lstStyle>
            <a:lvl1pPr algn="l">
              <a:defRPr>
                <a:latin typeface="+mj-lt"/>
              </a:defRPr>
            </a:lvl1pPr>
          </a:lstStyle>
          <a:p>
            <a:r>
              <a:rPr lang="en-US" smtClean="0"/>
              <a:t>CIRA Labs - Secure Home Gateway - 2018-09</a:t>
            </a:r>
            <a:endParaRPr lang="en-US" dirty="0"/>
          </a:p>
        </p:txBody>
      </p:sp>
      <p:sp>
        <p:nvSpPr>
          <p:cNvPr id="10" name="Slide Number Placeholder 9"/>
          <p:cNvSpPr>
            <a:spLocks noGrp="1"/>
          </p:cNvSpPr>
          <p:nvPr>
            <p:ph type="sldNum" sz="quarter" idx="11"/>
          </p:nvPr>
        </p:nvSpPr>
        <p:spPr/>
        <p:txBody>
          <a:bodyPr/>
          <a:lstStyle>
            <a:lvl1pPr>
              <a:defRPr>
                <a:latin typeface="+mj-lt"/>
              </a:defRPr>
            </a:lvl1pPr>
          </a:lstStyle>
          <a:p>
            <a:fld id="{B9E795CD-93B8-DA4A-B13D-227462B2D34D}" type="slidenum">
              <a:rPr lang="en-US" smtClean="0"/>
              <a:pPr/>
              <a:t>‹#›</a:t>
            </a:fld>
            <a:endParaRPr lang="en-US" dirty="0"/>
          </a:p>
        </p:txBody>
      </p:sp>
    </p:spTree>
    <p:extLst>
      <p:ext uri="{BB962C8B-B14F-4D97-AF65-F5344CB8AC3E}">
        <p14:creationId xmlns:p14="http://schemas.microsoft.com/office/powerpoint/2010/main" val="19857220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39692" y="457200"/>
            <a:ext cx="7426949" cy="1143000"/>
          </a:xfrm>
        </p:spPr>
        <p:txBody>
          <a:bodyPr/>
          <a:lstStyle/>
          <a:p>
            <a:r>
              <a:rPr lang="en-CA" dirty="0" smtClean="0"/>
              <a:t>Click to edit Master title style</a:t>
            </a:r>
            <a:endParaRPr lang="en-US" dirty="0"/>
          </a:p>
        </p:txBody>
      </p:sp>
      <p:sp>
        <p:nvSpPr>
          <p:cNvPr id="3" name="Content Placeholder 2"/>
          <p:cNvSpPr>
            <a:spLocks noGrp="1"/>
          </p:cNvSpPr>
          <p:nvPr>
            <p:ph sz="half" idx="1"/>
          </p:nvPr>
        </p:nvSpPr>
        <p:spPr>
          <a:xfrm>
            <a:off x="1239745" y="1801800"/>
            <a:ext cx="3658556"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Content Placeholder 3"/>
          <p:cNvSpPr>
            <a:spLocks noGrp="1"/>
          </p:cNvSpPr>
          <p:nvPr>
            <p:ph sz="half" idx="2"/>
          </p:nvPr>
        </p:nvSpPr>
        <p:spPr>
          <a:xfrm>
            <a:off x="5019246" y="1801800"/>
            <a:ext cx="3667553"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7" name="Slide Number Placeholder 6"/>
          <p:cNvSpPr>
            <a:spLocks noGrp="1"/>
          </p:cNvSpPr>
          <p:nvPr>
            <p:ph type="sldNum" sz="quarter" idx="12"/>
          </p:nvPr>
        </p:nvSpPr>
        <p:spPr/>
        <p:txBody>
          <a:bodyPr/>
          <a:lstStyle>
            <a:lvl1pPr algn="l">
              <a:defRPr>
                <a:latin typeface="+mj-lt"/>
              </a:defRPr>
            </a:lvl1pPr>
          </a:lstStyle>
          <a:p>
            <a:fld id="{B9E795CD-93B8-DA4A-B13D-227462B2D34D}" type="slidenum">
              <a:rPr lang="en-US" smtClean="0"/>
              <a:pPr/>
              <a:t>‹#›</a:t>
            </a:fld>
            <a:endParaRPr lang="en-US"/>
          </a:p>
        </p:txBody>
      </p:sp>
      <p:sp>
        <p:nvSpPr>
          <p:cNvPr id="5" name="Footer Placeholder 4"/>
          <p:cNvSpPr>
            <a:spLocks noGrp="1"/>
          </p:cNvSpPr>
          <p:nvPr>
            <p:ph type="ftr" sz="quarter" idx="13"/>
          </p:nvPr>
        </p:nvSpPr>
        <p:spPr/>
        <p:txBody>
          <a:bodyPr/>
          <a:lstStyle>
            <a:lvl1pPr algn="l">
              <a:defRPr>
                <a:latin typeface="+mj-lt"/>
              </a:defRPr>
            </a:lvl1pPr>
          </a:lstStyle>
          <a:p>
            <a:r>
              <a:rPr lang="en-US" smtClean="0"/>
              <a:t>CIRA Labs - Secure Home Gateway - 2018-09</a:t>
            </a:r>
            <a:endParaRPr lang="en-US" dirty="0"/>
          </a:p>
        </p:txBody>
      </p:sp>
    </p:spTree>
    <p:extLst>
      <p:ext uri="{BB962C8B-B14F-4D97-AF65-F5344CB8AC3E}">
        <p14:creationId xmlns:p14="http://schemas.microsoft.com/office/powerpoint/2010/main" val="152811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9" name="Slide Number Placeholder 8"/>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33182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5" name="Slide Number Placeholder 4"/>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654327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4" name="Slide Number Placeholder 3"/>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202095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7" name="Slide Number Placeholder 6"/>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235892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7" name="Slide Number Placeholder 6"/>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216935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CIRA Labs - Secure Home Gateway - 2018-09</a:t>
            </a:r>
            <a:endParaRPr lang="en-US"/>
          </a:p>
        </p:txBody>
      </p:sp>
      <p:sp>
        <p:nvSpPr>
          <p:cNvPr id="6" name="Slide Number Placeholder 5"/>
          <p:cNvSpPr>
            <a:spLocks noGrp="1"/>
          </p:cNvSpPr>
          <p:nvPr>
            <p:ph type="sldNum" sz="quarter" idx="12"/>
          </p:nvPr>
        </p:nvSpPr>
        <p:spPr/>
        <p:txBody>
          <a:bodyPr/>
          <a:lstStyle/>
          <a:p>
            <a:fld id="{B9E795CD-93B8-DA4A-B13D-227462B2D34D}" type="slidenum">
              <a:rPr lang="en-US" smtClean="0"/>
              <a:t>‹#›</a:t>
            </a:fld>
            <a:endParaRPr lang="en-US"/>
          </a:p>
        </p:txBody>
      </p:sp>
    </p:spTree>
    <p:extLst>
      <p:ext uri="{BB962C8B-B14F-4D97-AF65-F5344CB8AC3E}">
        <p14:creationId xmlns:p14="http://schemas.microsoft.com/office/powerpoint/2010/main" val="395704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012004" y="6510751"/>
            <a:ext cx="2361342" cy="374633"/>
          </a:xfrm>
          <a:prstGeom prst="rect">
            <a:avLst/>
          </a:prstGeom>
          <a:solidFill>
            <a:srgbClr val="7020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39692" y="476216"/>
            <a:ext cx="7426949" cy="1143000"/>
          </a:xfrm>
          <a:prstGeom prst="rect">
            <a:avLst/>
          </a:prstGeom>
        </p:spPr>
        <p:txBody>
          <a:bodyPr vert="horz" lIns="91440" tIns="45720" rIns="91440" bIns="45720" rtlCol="0" anchor="t" anchorCtr="0">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1239692" y="1801778"/>
            <a:ext cx="7426949" cy="4525963"/>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6" name="Slide Number Placeholder 5"/>
          <p:cNvSpPr>
            <a:spLocks noGrp="1"/>
          </p:cNvSpPr>
          <p:nvPr>
            <p:ph type="sldNum" sz="quarter" idx="4"/>
          </p:nvPr>
        </p:nvSpPr>
        <p:spPr>
          <a:xfrm>
            <a:off x="1239746" y="6489484"/>
            <a:ext cx="2133600" cy="365125"/>
          </a:xfrm>
          <a:prstGeom prst="rect">
            <a:avLst/>
          </a:prstGeom>
        </p:spPr>
        <p:txBody>
          <a:bodyPr vert="horz" lIns="91440" tIns="45720" rIns="91440" bIns="45720" rtlCol="0" anchor="ctr"/>
          <a:lstStyle>
            <a:lvl1pPr algn="l">
              <a:defRPr sz="1200">
                <a:solidFill>
                  <a:schemeClr val="bg1"/>
                </a:solidFill>
                <a:latin typeface="Cera PRO"/>
                <a:cs typeface="Cera PRO"/>
              </a:defRPr>
            </a:lvl1pPr>
          </a:lstStyle>
          <a:p>
            <a:fld id="{B9E795CD-93B8-DA4A-B13D-227462B2D34D}" type="slidenum">
              <a:rPr lang="en-US" smtClean="0"/>
              <a:pPr/>
              <a:t>‹#›</a:t>
            </a:fld>
            <a:endParaRPr lang="en-US" dirty="0"/>
          </a:p>
        </p:txBody>
      </p:sp>
      <p:sp>
        <p:nvSpPr>
          <p:cNvPr id="7" name="Rectangle 6"/>
          <p:cNvSpPr/>
          <p:nvPr userDrawn="1"/>
        </p:nvSpPr>
        <p:spPr>
          <a:xfrm>
            <a:off x="1012004" y="0"/>
            <a:ext cx="2361342" cy="476216"/>
          </a:xfrm>
          <a:prstGeom prst="rect">
            <a:avLst/>
          </a:prstGeom>
          <a:solidFill>
            <a:srgbClr val="C81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a:xfrm>
            <a:off x="3383868" y="6498570"/>
            <a:ext cx="460851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CIRA Labs - Secure Home Gateway - 2018-09</a:t>
            </a:r>
            <a:endParaRPr lang="en-US" dirty="0"/>
          </a:p>
        </p:txBody>
      </p:sp>
    </p:spTree>
    <p:extLst>
      <p:ext uri="{BB962C8B-B14F-4D97-AF65-F5344CB8AC3E}">
        <p14:creationId xmlns:p14="http://schemas.microsoft.com/office/powerpoint/2010/main" val="2418130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par>
    </p:tnLst>
  </p:timing>
  <p:hf hdr="0" dt="0"/>
  <p:txStyles>
    <p:titleStyle>
      <a:lvl1pPr algn="l" defTabSz="457200" rtl="0" eaLnBrk="1" latinLnBrk="0" hangingPunct="1">
        <a:spcBef>
          <a:spcPct val="0"/>
        </a:spcBef>
        <a:buNone/>
        <a:defRPr sz="2800" kern="1200" cap="all">
          <a:solidFill>
            <a:srgbClr val="C8102E"/>
          </a:solidFill>
          <a:latin typeface="+mj-lt"/>
          <a:ea typeface="+mj-ea"/>
          <a:cs typeface="+mj-cs"/>
        </a:defRPr>
      </a:lvl1pPr>
    </p:titleStyle>
    <p:bodyStyle>
      <a:lvl1pPr marL="342900" indent="-342900" algn="l" defTabSz="457200" rtl="0" eaLnBrk="1" latinLnBrk="0" hangingPunct="1">
        <a:lnSpc>
          <a:spcPct val="100000"/>
        </a:lnSpc>
        <a:spcBef>
          <a:spcPts val="9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lnSpc>
          <a:spcPct val="100000"/>
        </a:lnSpc>
        <a:spcBef>
          <a:spcPts val="900"/>
        </a:spcBef>
        <a:spcAft>
          <a:spcPts val="0"/>
        </a:spcAft>
        <a:buFont typeface="Arial"/>
        <a:buChar char="–"/>
        <a:defRPr sz="2000" kern="1200">
          <a:solidFill>
            <a:schemeClr val="tx1"/>
          </a:solidFill>
          <a:latin typeface="+mn-lt"/>
          <a:ea typeface="+mn-ea"/>
          <a:cs typeface="+mn-cs"/>
        </a:defRPr>
      </a:lvl2pPr>
      <a:lvl3pPr marL="1143000" indent="-228600" algn="l" defTabSz="457200" rtl="0" eaLnBrk="1" latinLnBrk="0" hangingPunct="1">
        <a:lnSpc>
          <a:spcPct val="100000"/>
        </a:lnSpc>
        <a:spcBef>
          <a:spcPts val="900"/>
        </a:spcBef>
        <a:spcAft>
          <a:spcPts val="0"/>
        </a:spcAft>
        <a:buFont typeface="Arial"/>
        <a:buChar char="•"/>
        <a:defRPr sz="2000" kern="1200">
          <a:solidFill>
            <a:schemeClr val="tx1"/>
          </a:solidFill>
          <a:latin typeface="+mn-lt"/>
          <a:ea typeface="+mn-ea"/>
          <a:cs typeface="+mn-cs"/>
        </a:defRPr>
      </a:lvl3pPr>
      <a:lvl4pPr marL="1600200" indent="-228600" algn="l" defTabSz="457200" rtl="0" eaLnBrk="1" latinLnBrk="0" hangingPunct="1">
        <a:lnSpc>
          <a:spcPct val="100000"/>
        </a:lnSpc>
        <a:spcBef>
          <a:spcPts val="900"/>
        </a:spcBef>
        <a:spcAft>
          <a:spcPts val="0"/>
        </a:spcAft>
        <a:buFont typeface="Arial"/>
        <a:buChar char="–"/>
        <a:defRPr sz="2000" kern="1200">
          <a:solidFill>
            <a:schemeClr val="tx1"/>
          </a:solidFill>
          <a:latin typeface="+mn-lt"/>
          <a:ea typeface="+mn-ea"/>
          <a:cs typeface="+mn-cs"/>
        </a:defRPr>
      </a:lvl4pPr>
      <a:lvl5pPr marL="2057400" indent="-228600" algn="l" defTabSz="457200" rtl="0" eaLnBrk="1" latinLnBrk="0" hangingPunct="1">
        <a:lnSpc>
          <a:spcPct val="100000"/>
        </a:lnSpc>
        <a:spcBef>
          <a:spcPts val="900"/>
        </a:spcBef>
        <a:spcAft>
          <a:spcPts val="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8.jpeg"/><Relationship Id="rId1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4.png"/><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hyperlink" Target="https://myip/alerts" TargetMode="External"/><Relationship Id="rId2" Type="http://schemas.openxmlformats.org/officeDocument/2006/relationships/hyperlink" Target="https://datatracker.ietf.org/doc/draft-ietf-opsawg-mud" TargetMode="External"/><Relationship Id="rId1" Type="http://schemas.openxmlformats.org/officeDocument/2006/relationships/slideLayout" Target="../slideLayouts/slideLayout2.xml"/><Relationship Id="rId6" Type="http://schemas.openxmlformats.org/officeDocument/2006/relationships/hyperlink" Target="https://myip/setup" TargetMode="External"/><Relationship Id="rId5" Type="http://schemas.openxmlformats.org/officeDocument/2006/relationships/hyperlink" Target="https://acme.corp/" TargetMode="External"/><Relationship Id="rId10" Type="http://schemas.openxmlformats.org/officeDocument/2006/relationships/image" Target="../media/image26.png"/><Relationship Id="rId4" Type="http://schemas.openxmlformats.org/officeDocument/2006/relationships/hyperlink" Target="https://acme.corp/mud/ws1.0.json" TargetMode="Externa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cme.corp/mud/water-sensor1.0.json"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jpe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3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59.png"/><Relationship Id="rId1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png"/><Relationship Id="rId18" Type="http://schemas.openxmlformats.org/officeDocument/2006/relationships/image" Target="../media/image52.png"/><Relationship Id="rId3" Type="http://schemas.openxmlformats.org/officeDocument/2006/relationships/image" Target="../media/image63.png"/><Relationship Id="rId21" Type="http://schemas.openxmlformats.org/officeDocument/2006/relationships/image" Target="../media/image20.png"/><Relationship Id="rId7" Type="http://schemas.openxmlformats.org/officeDocument/2006/relationships/image" Target="../media/image21.png"/><Relationship Id="rId12" Type="http://schemas.openxmlformats.org/officeDocument/2006/relationships/image" Target="../media/image65.png"/><Relationship Id="rId17" Type="http://schemas.openxmlformats.org/officeDocument/2006/relationships/image" Target="../media/image67.jpeg"/><Relationship Id="rId2" Type="http://schemas.openxmlformats.org/officeDocument/2006/relationships/image" Target="../media/image11.png"/><Relationship Id="rId16" Type="http://schemas.openxmlformats.org/officeDocument/2006/relationships/image" Target="../media/image31.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64.png"/><Relationship Id="rId15" Type="http://schemas.openxmlformats.org/officeDocument/2006/relationships/image" Target="../media/image51.png"/><Relationship Id="rId23" Type="http://schemas.openxmlformats.org/officeDocument/2006/relationships/image" Target="../media/image15.png"/><Relationship Id="rId10" Type="http://schemas.openxmlformats.org/officeDocument/2006/relationships/image" Target="../media/image17.png"/><Relationship Id="rId19"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18.jpeg"/><Relationship Id="rId14" Type="http://schemas.openxmlformats.org/officeDocument/2006/relationships/image" Target="../media/image66.jpeg"/><Relationship Id="rId22"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IRALabs/Secure-IoT-Home-Gatewa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IRALabs/Secure-IoT-Home-Gateway" TargetMode="External"/><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hyperlink" Target="https://github.com/CIRALab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7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54.png"/><Relationship Id="rId3" Type="http://schemas.openxmlformats.org/officeDocument/2006/relationships/image" Target="../media/image56.png"/><Relationship Id="rId7" Type="http://schemas.openxmlformats.org/officeDocument/2006/relationships/image" Target="../media/image77.png"/><Relationship Id="rId12"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46.png"/><Relationship Id="rId5" Type="http://schemas.openxmlformats.org/officeDocument/2006/relationships/image" Target="../media/image79.png"/><Relationship Id="rId10" Type="http://schemas.openxmlformats.org/officeDocument/2006/relationships/image" Target="../media/image15.png"/><Relationship Id="rId4" Type="http://schemas.openxmlformats.org/officeDocument/2006/relationships/image" Target="../media/image78.png"/><Relationship Id="rId9"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53.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8.jpeg"/><Relationship Id="rId4" Type="http://schemas.openxmlformats.org/officeDocument/2006/relationships/image" Target="../media/image19.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08" y="252029"/>
            <a:ext cx="8676964" cy="4221087"/>
          </a:xfrm>
        </p:spPr>
        <p:txBody>
          <a:bodyPr anchor="t">
            <a:noAutofit/>
          </a:bodyPr>
          <a:lstStyle/>
          <a:p>
            <a:r>
              <a:rPr lang="en-US" sz="3200" b="1" dirty="0" smtClean="0"/>
              <a:t>Secure Home Gateway project</a:t>
            </a:r>
            <a:br>
              <a:rPr lang="en-US" sz="3200" b="1" dirty="0" smtClean="0"/>
            </a:br>
            <a:r>
              <a:rPr lang="en-US" sz="3200" b="1" dirty="0" smtClean="0"/>
              <a:t/>
            </a:r>
            <a:br>
              <a:rPr lang="en-US" sz="3200" b="1" dirty="0" smtClean="0"/>
            </a:br>
            <a:r>
              <a:rPr lang="en-US" sz="2400" b="1" dirty="0"/>
              <a:t>- Prototype </a:t>
            </a:r>
            <a:r>
              <a:rPr lang="en-US" sz="2400" b="1" dirty="0" smtClean="0"/>
              <a:t>development</a:t>
            </a:r>
            <a:br>
              <a:rPr lang="en-US" sz="2400" b="1" dirty="0" smtClean="0"/>
            </a:br>
            <a:r>
              <a:rPr lang="en-US" sz="2400" b="1" dirty="0" smtClean="0"/>
              <a:t>- </a:t>
            </a:r>
            <a:r>
              <a:rPr lang="en-US" sz="2400" b="1" cap="none" dirty="0" smtClean="0"/>
              <a:t>IoT</a:t>
            </a:r>
            <a:r>
              <a:rPr lang="en-US" sz="2400" b="1" dirty="0" smtClean="0"/>
              <a:t> security focused</a:t>
            </a:r>
            <a:br>
              <a:rPr lang="en-US" sz="2400" b="1" dirty="0" smtClean="0"/>
            </a:br>
            <a:r>
              <a:rPr lang="en-US" sz="2400" b="1" dirty="0" smtClean="0"/>
              <a:t>- Idea &amp; vision</a:t>
            </a:r>
            <a:br>
              <a:rPr lang="en-US" sz="2400" b="1" dirty="0" smtClean="0"/>
            </a:br>
            <a:r>
              <a:rPr lang="en-US" sz="2400" b="1" dirty="0" smtClean="0"/>
              <a:t>- challenges</a:t>
            </a:r>
            <a:r>
              <a:rPr lang="en-US" sz="2400" b="1" dirty="0"/>
              <a:t/>
            </a:r>
            <a:br>
              <a:rPr lang="en-US" sz="2400" b="1" dirty="0"/>
            </a:br>
            <a:r>
              <a:rPr lang="en-US" b="1" dirty="0" smtClean="0"/>
              <a:t/>
            </a:r>
            <a:br>
              <a:rPr lang="en-US" b="1" dirty="0" smtClean="0"/>
            </a:br>
            <a:endParaRPr lang="en-US" sz="1800" dirty="0"/>
          </a:p>
        </p:txBody>
      </p:sp>
      <p:sp>
        <p:nvSpPr>
          <p:cNvPr id="3" name="Subtitle 2"/>
          <p:cNvSpPr>
            <a:spLocks noGrp="1"/>
          </p:cNvSpPr>
          <p:nvPr>
            <p:ph type="subTitle" idx="1"/>
          </p:nvPr>
        </p:nvSpPr>
        <p:spPr>
          <a:xfrm>
            <a:off x="4860032" y="5409220"/>
            <a:ext cx="4052583" cy="1354667"/>
          </a:xfrm>
        </p:spPr>
        <p:txBody>
          <a:bodyPr/>
          <a:lstStyle/>
          <a:p>
            <a:r>
              <a:rPr lang="en-US" dirty="0"/>
              <a:t>Jacques Latour, </a:t>
            </a:r>
            <a:r>
              <a:rPr lang="en-US" dirty="0" smtClean="0"/>
              <a:t>CTO, CIRA Labs</a:t>
            </a:r>
            <a:r>
              <a:rPr lang="en-US" dirty="0"/>
              <a:t/>
            </a:r>
            <a:br>
              <a:rPr lang="en-US" dirty="0"/>
            </a:br>
            <a:r>
              <a:rPr lang="en-US" dirty="0"/>
              <a:t>Canadian Internet Registration Authority</a:t>
            </a:r>
            <a:br>
              <a:rPr lang="en-US" dirty="0"/>
            </a:br>
            <a:r>
              <a:rPr lang="en-US" dirty="0" err="1" smtClean="0"/>
              <a:t>Jacques.Latour</a:t>
            </a:r>
            <a:r>
              <a:rPr lang="en-US" dirty="0" smtClean="0"/>
              <a:t> [@] cira.ca</a:t>
            </a:r>
            <a:r>
              <a:rPr lang="en-US" dirty="0"/>
              <a:t/>
            </a:r>
            <a:br>
              <a:rPr lang="en-US" dirty="0"/>
            </a:br>
            <a:r>
              <a:rPr lang="en-US" dirty="0" smtClean="0"/>
              <a:t>September 2018</a:t>
            </a:r>
            <a:endParaRPr lang="en-US" dirty="0"/>
          </a:p>
        </p:txBody>
      </p:sp>
    </p:spTree>
    <p:extLst>
      <p:ext uri="{BB962C8B-B14F-4D97-AF65-F5344CB8AC3E}">
        <p14:creationId xmlns:p14="http://schemas.microsoft.com/office/powerpoint/2010/main" val="2411996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are we working on this?</a:t>
            </a:r>
            <a:br>
              <a:rPr lang="en-US" dirty="0" smtClean="0"/>
            </a:br>
            <a:r>
              <a:rPr lang="en-US" dirty="0" smtClean="0"/>
              <a:t>-&gt; Risk mitigation</a:t>
            </a:r>
            <a:endParaRPr lang="en-CA" dirty="0"/>
          </a:p>
        </p:txBody>
      </p:sp>
      <p:sp>
        <p:nvSpPr>
          <p:cNvPr id="3" name="Content Placeholder 2"/>
          <p:cNvSpPr>
            <a:spLocks noGrp="1"/>
          </p:cNvSpPr>
          <p:nvPr>
            <p:ph idx="1"/>
          </p:nvPr>
        </p:nvSpPr>
        <p:spPr/>
        <p:txBody>
          <a:bodyPr>
            <a:normAutofit/>
          </a:bodyPr>
          <a:lstStyle/>
          <a:p>
            <a:r>
              <a:rPr lang="en-US" dirty="0" smtClean="0"/>
              <a:t>For </a:t>
            </a:r>
            <a:r>
              <a:rPr lang="en-US" dirty="0"/>
              <a:t>many internet </a:t>
            </a:r>
            <a:r>
              <a:rPr lang="en-US" dirty="0" smtClean="0"/>
              <a:t>organizations like CIRA </a:t>
            </a:r>
            <a:r>
              <a:rPr lang="en-US" dirty="0"/>
              <a:t>the #1 risk on </a:t>
            </a:r>
            <a:r>
              <a:rPr lang="en-US" dirty="0" smtClean="0"/>
              <a:t>the </a:t>
            </a:r>
            <a:r>
              <a:rPr lang="en-US" dirty="0"/>
              <a:t>risk register is a large scale (</a:t>
            </a:r>
            <a:r>
              <a:rPr lang="en-US" dirty="0" err="1"/>
              <a:t>Dyn</a:t>
            </a:r>
            <a:r>
              <a:rPr lang="en-US" dirty="0"/>
              <a:t> like) DDoS attack. </a:t>
            </a:r>
            <a:endParaRPr lang="en-US" dirty="0" smtClean="0"/>
          </a:p>
          <a:p>
            <a:r>
              <a:rPr lang="en-US" dirty="0" smtClean="0"/>
              <a:t>One </a:t>
            </a:r>
            <a:r>
              <a:rPr lang="en-US" dirty="0"/>
              <a:t>of the mitigation mechanisms for this risk is to prevent </a:t>
            </a:r>
            <a:r>
              <a:rPr lang="en-US" dirty="0" smtClean="0"/>
              <a:t>‘</a:t>
            </a:r>
            <a:r>
              <a:rPr lang="en-US" dirty="0" err="1" smtClean="0"/>
              <a:t>weaponization</a:t>
            </a:r>
            <a:r>
              <a:rPr lang="en-US" dirty="0" smtClean="0"/>
              <a:t>’ </a:t>
            </a:r>
            <a:r>
              <a:rPr lang="en-US" dirty="0"/>
              <a:t>of IoT </a:t>
            </a:r>
            <a:r>
              <a:rPr lang="en-US" dirty="0" smtClean="0"/>
              <a:t>devices</a:t>
            </a:r>
          </a:p>
          <a:p>
            <a:r>
              <a:rPr lang="en-US" dirty="0" smtClean="0"/>
              <a:t>Tightly controlling access ‘to’ and ‘from’ </a:t>
            </a:r>
            <a:r>
              <a:rPr lang="en-US" dirty="0"/>
              <a:t>IoT </a:t>
            </a:r>
            <a:r>
              <a:rPr lang="en-US" dirty="0" smtClean="0"/>
              <a:t>devices </a:t>
            </a:r>
            <a:r>
              <a:rPr lang="en-US" dirty="0"/>
              <a:t>inside the home or small office </a:t>
            </a:r>
            <a:r>
              <a:rPr lang="en-US" dirty="0" smtClean="0"/>
              <a:t>network is key to preventing ‘</a:t>
            </a:r>
            <a:r>
              <a:rPr lang="en-US" dirty="0" err="1" smtClean="0"/>
              <a:t>weaponization</a:t>
            </a:r>
            <a:r>
              <a:rPr lang="en-US" dirty="0" smtClean="0"/>
              <a:t>’ and causing harm on the internet.</a:t>
            </a:r>
            <a:endParaRPr lang="en-US" dirty="0"/>
          </a:p>
          <a:p>
            <a:r>
              <a:rPr lang="en-US" dirty="0" smtClean="0"/>
              <a:t>The </a:t>
            </a:r>
            <a:r>
              <a:rPr lang="en-US" b="1" dirty="0" smtClean="0">
                <a:solidFill>
                  <a:srgbClr val="C00000"/>
                </a:solidFill>
              </a:rPr>
              <a:t>threat</a:t>
            </a:r>
            <a:r>
              <a:rPr lang="en-US" dirty="0" smtClean="0"/>
              <a:t> that </a:t>
            </a:r>
            <a:r>
              <a:rPr lang="en-US" b="1" dirty="0" smtClean="0">
                <a:solidFill>
                  <a:srgbClr val="C00000"/>
                </a:solidFill>
              </a:rPr>
              <a:t>IoT devices </a:t>
            </a:r>
            <a:r>
              <a:rPr lang="en-US" dirty="0" smtClean="0"/>
              <a:t>bring is the </a:t>
            </a:r>
            <a:r>
              <a:rPr lang="en-US" b="1" dirty="0" smtClean="0">
                <a:solidFill>
                  <a:srgbClr val="C00000"/>
                </a:solidFill>
              </a:rPr>
              <a:t>scale of attacks</a:t>
            </a:r>
            <a:r>
              <a:rPr lang="en-US" dirty="0" smtClean="0"/>
              <a:t>. The uncontrolled access of million/billions of IoT devices to and from the internet is the threat we need to mitigate.</a:t>
            </a:r>
            <a:endParaRPr lang="en-US" dirty="0"/>
          </a:p>
        </p:txBody>
      </p:sp>
      <p:sp>
        <p:nvSpPr>
          <p:cNvPr id="6" name="Slide Number Placeholder 5"/>
          <p:cNvSpPr>
            <a:spLocks noGrp="1"/>
          </p:cNvSpPr>
          <p:nvPr>
            <p:ph type="sldNum" sz="quarter" idx="11"/>
          </p:nvPr>
        </p:nvSpPr>
        <p:spPr/>
        <p:txBody>
          <a:bodyPr/>
          <a:lstStyle/>
          <a:p>
            <a:fld id="{B9E795CD-93B8-DA4A-B13D-227462B2D34D}" type="slidenum">
              <a:rPr lang="en-US" smtClean="0"/>
              <a:pPr/>
              <a:t>10</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2557513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cap="none" dirty="0" smtClean="0"/>
              <a:t>Overview of the IoT</a:t>
            </a:r>
            <a:r>
              <a:rPr lang="en-CA" dirty="0" smtClean="0"/>
              <a:t> threat landscape</a:t>
            </a:r>
            <a:br>
              <a:rPr lang="en-CA" dirty="0" smtClean="0"/>
            </a:br>
            <a:r>
              <a:rPr lang="en-CA" dirty="0" smtClean="0"/>
              <a:t>-&gt; Scale and capacity</a:t>
            </a:r>
            <a:endParaRPr lang="en-CA" b="1" dirty="0"/>
          </a:p>
        </p:txBody>
      </p:sp>
      <p:sp>
        <p:nvSpPr>
          <p:cNvPr id="3" name="Content Placeholder 2"/>
          <p:cNvSpPr>
            <a:spLocks noGrp="1"/>
          </p:cNvSpPr>
          <p:nvPr>
            <p:ph idx="1"/>
          </p:nvPr>
        </p:nvSpPr>
        <p:spPr/>
        <p:txBody>
          <a:bodyPr>
            <a:normAutofit/>
          </a:bodyPr>
          <a:lstStyle/>
          <a:p>
            <a:r>
              <a:rPr lang="en-US" dirty="0" smtClean="0"/>
              <a:t>IoT device compromises:</a:t>
            </a:r>
          </a:p>
          <a:p>
            <a:pPr lvl="1"/>
            <a:r>
              <a:rPr lang="en-US" dirty="0" smtClean="0"/>
              <a:t>Used in internet attacks i.e. MIRAI/DYN Attack (DDoS) targeting DNS servers (~1.2 </a:t>
            </a:r>
            <a:r>
              <a:rPr lang="en-US" dirty="0" err="1" smtClean="0"/>
              <a:t>Tbs</a:t>
            </a:r>
            <a:r>
              <a:rPr lang="en-US" dirty="0" smtClean="0"/>
              <a:t>)</a:t>
            </a:r>
          </a:p>
          <a:p>
            <a:r>
              <a:rPr lang="en-US" dirty="0" smtClean="0"/>
              <a:t>IoT traffic generation, reflection </a:t>
            </a:r>
            <a:r>
              <a:rPr lang="en-US" dirty="0"/>
              <a:t>and </a:t>
            </a:r>
            <a:r>
              <a:rPr lang="en-US" dirty="0" smtClean="0"/>
              <a:t>amplification</a:t>
            </a:r>
          </a:p>
          <a:p>
            <a:pPr lvl="1"/>
            <a:r>
              <a:rPr lang="en-US" dirty="0" smtClean="0"/>
              <a:t>IoT device used various attacks (</a:t>
            </a:r>
            <a:r>
              <a:rPr lang="en-US" dirty="0" err="1" smtClean="0"/>
              <a:t>DDoS</a:t>
            </a:r>
            <a:r>
              <a:rPr lang="en-US" dirty="0" smtClean="0"/>
              <a:t>)  NTP, DNS, SNMP and new vectors.</a:t>
            </a:r>
          </a:p>
          <a:p>
            <a:pPr lvl="1"/>
            <a:r>
              <a:rPr lang="en-US" dirty="0" smtClean="0"/>
              <a:t>IoT device have the capacity to generate large traffic load</a:t>
            </a:r>
          </a:p>
          <a:p>
            <a:pPr lvl="1"/>
            <a:r>
              <a:rPr lang="en-US" dirty="0" smtClean="0"/>
              <a:t>Home and small office network now starting to have gigabit internet access speed, significantly impacting the capacity to create powerful attacks</a:t>
            </a:r>
            <a:endParaRPr lang="en-US" dirty="0"/>
          </a:p>
        </p:txBody>
      </p:sp>
      <p:sp>
        <p:nvSpPr>
          <p:cNvPr id="6" name="Slide Number Placeholder 5"/>
          <p:cNvSpPr>
            <a:spLocks noGrp="1"/>
          </p:cNvSpPr>
          <p:nvPr>
            <p:ph type="sldNum" sz="quarter" idx="11"/>
          </p:nvPr>
        </p:nvSpPr>
        <p:spPr/>
        <p:txBody>
          <a:bodyPr/>
          <a:lstStyle/>
          <a:p>
            <a:fld id="{B9E795CD-93B8-DA4A-B13D-227462B2D34D}" type="slidenum">
              <a:rPr lang="en-US" smtClean="0"/>
              <a:pPr/>
              <a:t>11</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183330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can we protect </a:t>
            </a:r>
            <a:r>
              <a:rPr lang="en-US" cap="none" dirty="0" smtClean="0"/>
              <a:t>IoT</a:t>
            </a:r>
            <a:r>
              <a:rPr lang="en-US" dirty="0" smtClean="0"/>
              <a:t> devices?</a:t>
            </a:r>
            <a:br>
              <a:rPr lang="en-US" dirty="0" smtClean="0"/>
            </a:br>
            <a:r>
              <a:rPr lang="en-US" dirty="0" smtClean="0"/>
              <a:t>-&gt; Common sense</a:t>
            </a:r>
            <a:br>
              <a:rPr lang="en-US" dirty="0" smtClean="0"/>
            </a:br>
            <a:endParaRPr lang="en-US" dirty="0"/>
          </a:p>
        </p:txBody>
      </p:sp>
      <p:sp>
        <p:nvSpPr>
          <p:cNvPr id="3" name="Content Placeholder 2"/>
          <p:cNvSpPr>
            <a:spLocks noGrp="1"/>
          </p:cNvSpPr>
          <p:nvPr>
            <p:ph idx="1"/>
          </p:nvPr>
        </p:nvSpPr>
        <p:spPr>
          <a:xfrm>
            <a:off x="1239692" y="1619216"/>
            <a:ext cx="7426949" cy="4708525"/>
          </a:xfrm>
        </p:spPr>
        <p:txBody>
          <a:bodyPr/>
          <a:lstStyle/>
          <a:p>
            <a:r>
              <a:rPr lang="en-US" dirty="0" smtClean="0"/>
              <a:t>“Don’t even think of connecting an IoT device directly on the internet”</a:t>
            </a:r>
          </a:p>
          <a:p>
            <a:r>
              <a:rPr lang="en-US" dirty="0" smtClean="0"/>
              <a:t>Always place IoT device behind a gateway / firewall</a:t>
            </a:r>
          </a:p>
          <a:p>
            <a:r>
              <a:rPr lang="en-US" dirty="0"/>
              <a:t>Don’t allow remote access to an IoT device </a:t>
            </a:r>
          </a:p>
          <a:p>
            <a:pPr marL="0" indent="0">
              <a:buNone/>
            </a:pPr>
            <a:endParaRPr lang="en-US" dirty="0"/>
          </a:p>
        </p:txBody>
      </p:sp>
      <p:pic>
        <p:nvPicPr>
          <p:cNvPr id="17" name="Picture 16"/>
          <p:cNvPicPr>
            <a:picLocks noChangeAspect="1"/>
          </p:cNvPicPr>
          <p:nvPr/>
        </p:nvPicPr>
        <p:blipFill>
          <a:blip r:embed="rId3"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3026778" y="3886222"/>
            <a:ext cx="537110" cy="38693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9140" y="4267677"/>
            <a:ext cx="1010417" cy="1010417"/>
          </a:xfrm>
          <a:prstGeom prst="rect">
            <a:avLst/>
          </a:prstGeom>
        </p:spPr>
      </p:pic>
      <p:pic>
        <p:nvPicPr>
          <p:cNvPr id="32" name="Picture 31"/>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3100230" y="5372726"/>
            <a:ext cx="597260" cy="588995"/>
          </a:xfrm>
          <a:prstGeom prst="rect">
            <a:avLst/>
          </a:prstGeom>
        </p:spPr>
      </p:pic>
      <p:pic>
        <p:nvPicPr>
          <p:cNvPr id="52" name="Picture 5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31383" y="4346557"/>
            <a:ext cx="622333" cy="618211"/>
          </a:xfrm>
          <a:prstGeom prst="rect">
            <a:avLst/>
          </a:prstGeom>
        </p:spPr>
      </p:pic>
      <p:sp>
        <p:nvSpPr>
          <p:cNvPr id="54" name="TextBox 53"/>
          <p:cNvSpPr txBox="1"/>
          <p:nvPr/>
        </p:nvSpPr>
        <p:spPr>
          <a:xfrm>
            <a:off x="2358875" y="4805890"/>
            <a:ext cx="1008609" cy="523220"/>
          </a:xfrm>
          <a:prstGeom prst="rect">
            <a:avLst/>
          </a:prstGeom>
          <a:noFill/>
        </p:spPr>
        <p:txBody>
          <a:bodyPr wrap="none" rtlCol="0">
            <a:spAutoFit/>
          </a:bodyPr>
          <a:lstStyle/>
          <a:p>
            <a:pPr algn="ctr"/>
            <a:r>
              <a:rPr lang="en-CA" sz="1400" b="1" dirty="0" err="1" smtClean="0"/>
              <a:t>IoT</a:t>
            </a:r>
            <a:r>
              <a:rPr lang="en-CA" sz="1400" b="1" dirty="0" smtClean="0"/>
              <a:t> Cloud</a:t>
            </a:r>
          </a:p>
          <a:p>
            <a:pPr algn="ctr"/>
            <a:r>
              <a:rPr lang="en-CA" sz="1400" b="1" dirty="0" smtClean="0"/>
              <a:t>Services</a:t>
            </a:r>
          </a:p>
        </p:txBody>
      </p:sp>
      <p:grpSp>
        <p:nvGrpSpPr>
          <p:cNvPr id="55" name="Group 54"/>
          <p:cNvGrpSpPr/>
          <p:nvPr/>
        </p:nvGrpSpPr>
        <p:grpSpPr>
          <a:xfrm>
            <a:off x="6093740" y="4455824"/>
            <a:ext cx="485800" cy="539810"/>
            <a:chOff x="8550696" y="5013426"/>
            <a:chExt cx="593304" cy="643132"/>
          </a:xfrm>
        </p:grpSpPr>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50696" y="5071464"/>
              <a:ext cx="593304" cy="585094"/>
            </a:xfrm>
            <a:prstGeom prst="rect">
              <a:avLst/>
            </a:prstGeom>
          </p:spPr>
        </p:pic>
        <p:pic>
          <p:nvPicPr>
            <p:cNvPr id="58" name="Picture 57"/>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8713912" y="5013426"/>
              <a:ext cx="271856" cy="175986"/>
            </a:xfrm>
            <a:prstGeom prst="rect">
              <a:avLst/>
            </a:prstGeom>
          </p:spPr>
        </p:pic>
      </p:grpSp>
      <p:sp>
        <p:nvSpPr>
          <p:cNvPr id="6" name="TextBox 5"/>
          <p:cNvSpPr txBox="1"/>
          <p:nvPr/>
        </p:nvSpPr>
        <p:spPr>
          <a:xfrm>
            <a:off x="5335792" y="4334455"/>
            <a:ext cx="466794" cy="769441"/>
          </a:xfrm>
          <a:prstGeom prst="rect">
            <a:avLst/>
          </a:prstGeom>
          <a:noFill/>
        </p:spPr>
        <p:txBody>
          <a:bodyPr wrap="none" rtlCol="0">
            <a:spAutoFit/>
          </a:bodyPr>
          <a:lstStyle/>
          <a:p>
            <a:r>
              <a:rPr lang="en-CA" sz="4400" dirty="0" smtClean="0">
                <a:solidFill>
                  <a:srgbClr val="C00000"/>
                </a:solidFill>
              </a:rPr>
              <a:t>x</a:t>
            </a:r>
            <a:endParaRPr lang="en-CA" sz="4400" dirty="0">
              <a:solidFill>
                <a:srgbClr val="C00000"/>
              </a:solidFill>
            </a:endParaRPr>
          </a:p>
        </p:txBody>
      </p:sp>
      <p:sp>
        <p:nvSpPr>
          <p:cNvPr id="8" name="Slide Number Placeholder 7"/>
          <p:cNvSpPr>
            <a:spLocks noGrp="1"/>
          </p:cNvSpPr>
          <p:nvPr>
            <p:ph type="sldNum" sz="quarter" idx="11"/>
          </p:nvPr>
        </p:nvSpPr>
        <p:spPr/>
        <p:txBody>
          <a:bodyPr/>
          <a:lstStyle/>
          <a:p>
            <a:fld id="{B9E795CD-93B8-DA4A-B13D-227462B2D34D}" type="slidenum">
              <a:rPr lang="en-US" smtClean="0"/>
              <a:pPr/>
              <a:t>12</a:t>
            </a:fld>
            <a:endParaRPr lang="en-US" dirty="0"/>
          </a:p>
        </p:txBody>
      </p:sp>
      <p:sp>
        <p:nvSpPr>
          <p:cNvPr id="9" name="Footer Placeholder 8"/>
          <p:cNvSpPr>
            <a:spLocks noGrp="1"/>
          </p:cNvSpPr>
          <p:nvPr>
            <p:ph type="ftr" sz="quarter" idx="10"/>
          </p:nvPr>
        </p:nvSpPr>
        <p:spPr/>
        <p:txBody>
          <a:bodyPr/>
          <a:lstStyle/>
          <a:p>
            <a:r>
              <a:rPr lang="en-US" smtClean="0"/>
              <a:t>CIRA Labs - Secure Home Gateway - 2018-09</a:t>
            </a:r>
            <a:endParaRPr lang="en-US" dirty="0"/>
          </a:p>
        </p:txBody>
      </p:sp>
      <p:cxnSp>
        <p:nvCxnSpPr>
          <p:cNvPr id="60" name="Straight Arrow Connector 59"/>
          <p:cNvCxnSpPr>
            <a:stCxn id="57" idx="1"/>
            <a:endCxn id="29" idx="3"/>
          </p:cNvCxnSpPr>
          <p:nvPr/>
        </p:nvCxnSpPr>
        <p:spPr>
          <a:xfrm flipH="1">
            <a:off x="5099557" y="4750086"/>
            <a:ext cx="994183" cy="2280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14487" y="5262541"/>
            <a:ext cx="597260" cy="588995"/>
          </a:xfrm>
          <a:prstGeom prst="rect">
            <a:avLst/>
          </a:prstGeom>
        </p:spPr>
      </p:pic>
      <p:cxnSp>
        <p:nvCxnSpPr>
          <p:cNvPr id="67" name="Straight Arrow Connector 66"/>
          <p:cNvCxnSpPr/>
          <p:nvPr/>
        </p:nvCxnSpPr>
        <p:spPr>
          <a:xfrm flipH="1" flipV="1">
            <a:off x="5025245" y="5024906"/>
            <a:ext cx="720079" cy="411489"/>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a:xfrm flipH="1">
            <a:off x="5025246" y="4196245"/>
            <a:ext cx="754539" cy="25958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74" name="TextBox 73"/>
          <p:cNvSpPr txBox="1"/>
          <p:nvPr/>
        </p:nvSpPr>
        <p:spPr>
          <a:xfrm>
            <a:off x="5172007" y="3886222"/>
            <a:ext cx="466794" cy="769441"/>
          </a:xfrm>
          <a:prstGeom prst="rect">
            <a:avLst/>
          </a:prstGeom>
          <a:noFill/>
        </p:spPr>
        <p:txBody>
          <a:bodyPr wrap="none" rtlCol="0">
            <a:spAutoFit/>
          </a:bodyPr>
          <a:lstStyle/>
          <a:p>
            <a:r>
              <a:rPr lang="en-CA" sz="4400" dirty="0" smtClean="0">
                <a:solidFill>
                  <a:srgbClr val="C00000"/>
                </a:solidFill>
              </a:rPr>
              <a:t>x</a:t>
            </a:r>
            <a:endParaRPr lang="en-CA" sz="4400" dirty="0">
              <a:solidFill>
                <a:srgbClr val="C00000"/>
              </a:solidFill>
            </a:endParaRPr>
          </a:p>
        </p:txBody>
      </p:sp>
      <p:sp>
        <p:nvSpPr>
          <p:cNvPr id="75" name="TextBox 74"/>
          <p:cNvSpPr txBox="1"/>
          <p:nvPr/>
        </p:nvSpPr>
        <p:spPr>
          <a:xfrm>
            <a:off x="5171402" y="4800047"/>
            <a:ext cx="466794" cy="769441"/>
          </a:xfrm>
          <a:prstGeom prst="rect">
            <a:avLst/>
          </a:prstGeom>
          <a:noFill/>
        </p:spPr>
        <p:txBody>
          <a:bodyPr wrap="none" rtlCol="0">
            <a:spAutoFit/>
          </a:bodyPr>
          <a:lstStyle/>
          <a:p>
            <a:r>
              <a:rPr lang="en-CA" sz="4400" dirty="0" smtClean="0">
                <a:solidFill>
                  <a:srgbClr val="C00000"/>
                </a:solidFill>
              </a:rPr>
              <a:t>x</a:t>
            </a:r>
            <a:endParaRPr lang="en-CA" sz="4400" dirty="0">
              <a:solidFill>
                <a:srgbClr val="C00000"/>
              </a:solidFill>
            </a:endParaRPr>
          </a:p>
        </p:txBody>
      </p:sp>
      <p:cxnSp>
        <p:nvCxnSpPr>
          <p:cNvPr id="77" name="Straight Arrow Connector 76"/>
          <p:cNvCxnSpPr/>
          <p:nvPr/>
        </p:nvCxnSpPr>
        <p:spPr>
          <a:xfrm flipH="1" flipV="1">
            <a:off x="3652642" y="4221625"/>
            <a:ext cx="519638" cy="23420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78" name="Straight Arrow Connector 77"/>
          <p:cNvCxnSpPr/>
          <p:nvPr/>
        </p:nvCxnSpPr>
        <p:spPr>
          <a:xfrm flipH="1" flipV="1">
            <a:off x="3261048" y="4761486"/>
            <a:ext cx="821347" cy="777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3603719" y="5082569"/>
            <a:ext cx="568561" cy="417371"/>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grpSp>
        <p:nvGrpSpPr>
          <p:cNvPr id="4" name="Group 3"/>
          <p:cNvGrpSpPr/>
          <p:nvPr/>
        </p:nvGrpSpPr>
        <p:grpSpPr>
          <a:xfrm>
            <a:off x="5837846" y="3766962"/>
            <a:ext cx="461160" cy="614802"/>
            <a:chOff x="7395120" y="3341794"/>
            <a:chExt cx="597260" cy="712205"/>
          </a:xfrm>
        </p:grpSpPr>
        <p:pic>
          <p:nvPicPr>
            <p:cNvPr id="25" name="Picture 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95120" y="3465004"/>
              <a:ext cx="597260" cy="588995"/>
            </a:xfrm>
            <a:prstGeom prst="rect">
              <a:avLst/>
            </a:prstGeom>
          </p:spPr>
        </p:pic>
        <p:pic>
          <p:nvPicPr>
            <p:cNvPr id="27" name="Picture 26"/>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7624420" y="3341794"/>
              <a:ext cx="271856" cy="175986"/>
            </a:xfrm>
            <a:prstGeom prst="rect">
              <a:avLst/>
            </a:prstGeom>
          </p:spPr>
        </p:pic>
      </p:grpSp>
    </p:spTree>
    <p:extLst>
      <p:ext uri="{BB962C8B-B14F-4D97-AF65-F5344CB8AC3E}">
        <p14:creationId xmlns:p14="http://schemas.microsoft.com/office/powerpoint/2010/main" val="896694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323528" y="3392996"/>
            <a:ext cx="8604956" cy="2934745"/>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3" name="Straight Arrow Connector 72"/>
          <p:cNvCxnSpPr>
            <a:stCxn id="68" idx="1"/>
          </p:cNvCxnSpPr>
          <p:nvPr/>
        </p:nvCxnSpPr>
        <p:spPr>
          <a:xfrm flipH="1" flipV="1">
            <a:off x="4069824" y="4978913"/>
            <a:ext cx="636502" cy="312455"/>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4706326" y="4221088"/>
            <a:ext cx="2268252" cy="57606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5" name="Rounded Rectangle 44"/>
          <p:cNvSpPr/>
          <p:nvPr/>
        </p:nvSpPr>
        <p:spPr>
          <a:xfrm>
            <a:off x="4706326" y="3489427"/>
            <a:ext cx="2268252" cy="5760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1" name="Rounded Rectangle 30"/>
          <p:cNvSpPr/>
          <p:nvPr/>
        </p:nvSpPr>
        <p:spPr>
          <a:xfrm>
            <a:off x="3165017" y="3933056"/>
            <a:ext cx="972108" cy="111079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How can we protect </a:t>
            </a:r>
            <a:r>
              <a:rPr lang="en-US" cap="none" dirty="0" smtClean="0"/>
              <a:t>IoT</a:t>
            </a:r>
            <a:r>
              <a:rPr lang="en-US" dirty="0" smtClean="0"/>
              <a:t> devices?</a:t>
            </a:r>
            <a:br>
              <a:rPr lang="en-US" dirty="0" smtClean="0"/>
            </a:br>
            <a:r>
              <a:rPr lang="en-US" dirty="0" smtClean="0"/>
              <a:t>-&gt; Best practice &amp; new standards</a:t>
            </a:r>
            <a:br>
              <a:rPr lang="en-US" dirty="0" smtClean="0"/>
            </a:br>
            <a:endParaRPr lang="en-US" dirty="0"/>
          </a:p>
        </p:txBody>
      </p:sp>
      <p:sp>
        <p:nvSpPr>
          <p:cNvPr id="3" name="Content Placeholder 2"/>
          <p:cNvSpPr>
            <a:spLocks noGrp="1"/>
          </p:cNvSpPr>
          <p:nvPr>
            <p:ph idx="1"/>
          </p:nvPr>
        </p:nvSpPr>
        <p:spPr>
          <a:xfrm>
            <a:off x="683568" y="1484784"/>
            <a:ext cx="8316924" cy="4842957"/>
          </a:xfrm>
        </p:spPr>
        <p:txBody>
          <a:bodyPr/>
          <a:lstStyle/>
          <a:p>
            <a:r>
              <a:rPr lang="en-US" dirty="0"/>
              <a:t>Rule #1: Identify IoT devices on your home </a:t>
            </a:r>
            <a:r>
              <a:rPr lang="en-US" dirty="0" smtClean="0"/>
              <a:t>network</a:t>
            </a:r>
          </a:p>
          <a:p>
            <a:r>
              <a:rPr lang="en-US" dirty="0"/>
              <a:t>Rule #2: Place a policy around the IoT device that restricts it to a specific </a:t>
            </a:r>
            <a:r>
              <a:rPr lang="en-US" dirty="0" smtClean="0"/>
              <a:t>function (default is no access)</a:t>
            </a:r>
          </a:p>
          <a:p>
            <a:r>
              <a:rPr lang="en-US" dirty="0"/>
              <a:t>Rule #3: Monitor for </a:t>
            </a:r>
            <a:r>
              <a:rPr lang="en-CA" dirty="0" smtClean="0"/>
              <a:t>behavioural</a:t>
            </a:r>
            <a:r>
              <a:rPr lang="en-US" dirty="0" smtClean="0"/>
              <a:t> </a:t>
            </a:r>
            <a:r>
              <a:rPr lang="en-US" dirty="0"/>
              <a:t>changes in the device and quarantine at the first sign of change.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3029" y="4005064"/>
            <a:ext cx="796795" cy="791518"/>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9938" y="3496338"/>
            <a:ext cx="487756" cy="484214"/>
          </a:xfrm>
          <a:prstGeom prst="rect">
            <a:avLst/>
          </a:prstGeom>
        </p:spPr>
      </p:pic>
      <p:pic>
        <p:nvPicPr>
          <p:cNvPr id="17" name="Picture 16"/>
          <p:cNvPicPr>
            <a:picLocks noChangeAspect="1"/>
          </p:cNvPicPr>
          <p:nvPr/>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143838" y="3449720"/>
            <a:ext cx="537110" cy="386936"/>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38" y="4249023"/>
            <a:ext cx="511620" cy="504540"/>
          </a:xfrm>
          <a:prstGeom prst="rect">
            <a:avLst/>
          </a:prstGeom>
        </p:spPr>
      </p:pic>
      <p:grpSp>
        <p:nvGrpSpPr>
          <p:cNvPr id="33" name="Group 32"/>
          <p:cNvGrpSpPr/>
          <p:nvPr/>
        </p:nvGrpSpPr>
        <p:grpSpPr>
          <a:xfrm>
            <a:off x="5325431" y="3532341"/>
            <a:ext cx="379680" cy="443779"/>
            <a:chOff x="8550696" y="5013426"/>
            <a:chExt cx="593304" cy="643132"/>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50696" y="5071464"/>
              <a:ext cx="593304" cy="585094"/>
            </a:xfrm>
            <a:prstGeom prst="rect">
              <a:avLst/>
            </a:prstGeom>
          </p:spPr>
        </p:pic>
        <p:pic>
          <p:nvPicPr>
            <p:cNvPr id="21" name="Picture 20"/>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8713912" y="5013426"/>
              <a:ext cx="271856" cy="175986"/>
            </a:xfrm>
            <a:prstGeom prst="rect">
              <a:avLst/>
            </a:prstGeom>
          </p:spPr>
        </p:pic>
      </p:grpSp>
      <p:pic>
        <p:nvPicPr>
          <p:cNvPr id="29" name="Picture 2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794560" y="3991184"/>
            <a:ext cx="1010417" cy="1010417"/>
          </a:xfrm>
          <a:prstGeom prst="rect">
            <a:avLst/>
          </a:prstGeom>
        </p:spPr>
      </p:pic>
      <p:pic>
        <p:nvPicPr>
          <p:cNvPr id="32" name="Picture 31"/>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87767" y="5113042"/>
            <a:ext cx="597260" cy="588995"/>
          </a:xfrm>
          <a:prstGeom prst="rect">
            <a:avLst/>
          </a:prstGeom>
        </p:spPr>
      </p:pic>
      <p:grpSp>
        <p:nvGrpSpPr>
          <p:cNvPr id="34" name="Group 33"/>
          <p:cNvGrpSpPr/>
          <p:nvPr/>
        </p:nvGrpSpPr>
        <p:grpSpPr>
          <a:xfrm>
            <a:off x="5722848" y="3532341"/>
            <a:ext cx="379680" cy="443779"/>
            <a:chOff x="8550696" y="5013426"/>
            <a:chExt cx="593304" cy="643132"/>
          </a:xfrm>
        </p:grpSpPr>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50696" y="5071464"/>
              <a:ext cx="593304" cy="585094"/>
            </a:xfrm>
            <a:prstGeom prst="rect">
              <a:avLst/>
            </a:prstGeom>
          </p:spPr>
        </p:pic>
        <p:pic>
          <p:nvPicPr>
            <p:cNvPr id="36" name="Picture 35"/>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8713912" y="5013426"/>
              <a:ext cx="271856" cy="175986"/>
            </a:xfrm>
            <a:prstGeom prst="rect">
              <a:avLst/>
            </a:prstGeom>
          </p:spPr>
        </p:pic>
      </p:grpSp>
      <p:grpSp>
        <p:nvGrpSpPr>
          <p:cNvPr id="37" name="Group 36"/>
          <p:cNvGrpSpPr/>
          <p:nvPr/>
        </p:nvGrpSpPr>
        <p:grpSpPr>
          <a:xfrm>
            <a:off x="6120265" y="3532341"/>
            <a:ext cx="379680" cy="443779"/>
            <a:chOff x="8550696" y="5013426"/>
            <a:chExt cx="593304" cy="643132"/>
          </a:xfrm>
        </p:grpSpPr>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50696" y="5071464"/>
              <a:ext cx="593304" cy="585094"/>
            </a:xfrm>
            <a:prstGeom prst="rect">
              <a:avLst/>
            </a:prstGeom>
          </p:spPr>
        </p:pic>
        <p:pic>
          <p:nvPicPr>
            <p:cNvPr id="39" name="Picture 38"/>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8713912" y="5013426"/>
              <a:ext cx="271856" cy="175986"/>
            </a:xfrm>
            <a:prstGeom prst="rect">
              <a:avLst/>
            </a:prstGeom>
          </p:spPr>
        </p:pic>
      </p:grpSp>
      <p:grpSp>
        <p:nvGrpSpPr>
          <p:cNvPr id="40" name="Group 39"/>
          <p:cNvGrpSpPr/>
          <p:nvPr/>
        </p:nvGrpSpPr>
        <p:grpSpPr>
          <a:xfrm>
            <a:off x="6517683" y="3532341"/>
            <a:ext cx="379680" cy="443779"/>
            <a:chOff x="8550696" y="5013426"/>
            <a:chExt cx="593304" cy="643132"/>
          </a:xfrm>
        </p:grpSpPr>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50696" y="5071464"/>
              <a:ext cx="593304" cy="585094"/>
            </a:xfrm>
            <a:prstGeom prst="rect">
              <a:avLst/>
            </a:prstGeom>
          </p:spPr>
        </p:pic>
        <p:pic>
          <p:nvPicPr>
            <p:cNvPr id="42" name="Picture 41"/>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8713912" y="5013426"/>
              <a:ext cx="271856" cy="175986"/>
            </a:xfrm>
            <a:prstGeom prst="rect">
              <a:avLst/>
            </a:prstGeom>
          </p:spPr>
        </p:pic>
      </p:grpSp>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41873" y="4249023"/>
            <a:ext cx="511620" cy="504540"/>
          </a:xfrm>
          <a:prstGeom prst="rect">
            <a:avLst/>
          </a:prstGeom>
        </p:spPr>
      </p:pic>
      <p:cxnSp>
        <p:nvCxnSpPr>
          <p:cNvPr id="53" name="Straight Arrow Connector 52"/>
          <p:cNvCxnSpPr>
            <a:stCxn id="45" idx="1"/>
          </p:cNvCxnSpPr>
          <p:nvPr/>
        </p:nvCxnSpPr>
        <p:spPr>
          <a:xfrm flipH="1">
            <a:off x="4137125" y="3777459"/>
            <a:ext cx="569201" cy="227605"/>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H="1">
            <a:off x="4180756" y="4495240"/>
            <a:ext cx="525570" cy="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31" idx="1"/>
            <a:endCxn id="29" idx="3"/>
          </p:cNvCxnSpPr>
          <p:nvPr/>
        </p:nvCxnSpPr>
        <p:spPr>
          <a:xfrm flipH="1">
            <a:off x="2804977" y="4488455"/>
            <a:ext cx="360040" cy="7938"/>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7039834" y="3465004"/>
            <a:ext cx="1697901" cy="646331"/>
          </a:xfrm>
          <a:prstGeom prst="rect">
            <a:avLst/>
          </a:prstGeom>
          <a:noFill/>
        </p:spPr>
        <p:txBody>
          <a:bodyPr wrap="none" rtlCol="0">
            <a:spAutoFit/>
          </a:bodyPr>
          <a:lstStyle/>
          <a:p>
            <a:r>
              <a:rPr lang="en-US" dirty="0" smtClean="0"/>
              <a:t>Home Security</a:t>
            </a:r>
          </a:p>
          <a:p>
            <a:r>
              <a:rPr lang="en-US" dirty="0" smtClean="0"/>
              <a:t>PDAP</a:t>
            </a:r>
            <a:endParaRPr lang="en-US" dirty="0"/>
          </a:p>
        </p:txBody>
      </p:sp>
      <p:sp>
        <p:nvSpPr>
          <p:cNvPr id="66" name="TextBox 65"/>
          <p:cNvSpPr txBox="1"/>
          <p:nvPr/>
        </p:nvSpPr>
        <p:spPr>
          <a:xfrm>
            <a:off x="7039834" y="4185084"/>
            <a:ext cx="1313180" cy="646331"/>
          </a:xfrm>
          <a:prstGeom prst="rect">
            <a:avLst/>
          </a:prstGeom>
          <a:noFill/>
        </p:spPr>
        <p:txBody>
          <a:bodyPr wrap="none" rtlCol="0">
            <a:spAutoFit/>
          </a:bodyPr>
          <a:lstStyle/>
          <a:p>
            <a:r>
              <a:rPr lang="en-US" dirty="0" smtClean="0"/>
              <a:t>Appliances</a:t>
            </a:r>
          </a:p>
          <a:p>
            <a:r>
              <a:rPr lang="en-US" dirty="0" smtClean="0"/>
              <a:t>PDAP</a:t>
            </a:r>
            <a:endParaRPr lang="en-US" dirty="0"/>
          </a:p>
        </p:txBody>
      </p:sp>
      <p:sp>
        <p:nvSpPr>
          <p:cNvPr id="68" name="Rounded Rectangle 67"/>
          <p:cNvSpPr/>
          <p:nvPr/>
        </p:nvSpPr>
        <p:spPr>
          <a:xfrm>
            <a:off x="4706326" y="5003336"/>
            <a:ext cx="2268252" cy="576064"/>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11">
            <a:clrChange>
              <a:clrFrom>
                <a:srgbClr val="FFFFFF"/>
              </a:clrFrom>
              <a:clrTo>
                <a:srgbClr val="FFFFFF">
                  <a:alpha val="0"/>
                </a:srgbClr>
              </a:clrTo>
            </a:clrChange>
          </a:blip>
          <a:stretch>
            <a:fillRect/>
          </a:stretch>
        </p:blipFill>
        <p:spPr>
          <a:xfrm>
            <a:off x="4819938" y="5060145"/>
            <a:ext cx="462992" cy="462992"/>
          </a:xfrm>
          <a:prstGeom prst="rect">
            <a:avLst/>
          </a:prstGeom>
        </p:spPr>
      </p:pic>
      <p:pic>
        <p:nvPicPr>
          <p:cNvPr id="71" name="Picture 70"/>
          <p:cNvPicPr>
            <a:picLocks noChangeAspect="1"/>
          </p:cNvPicPr>
          <p:nvPr/>
        </p:nvPicPr>
        <p:blipFill>
          <a:blip r:embed="rId11">
            <a:clrChange>
              <a:clrFrom>
                <a:srgbClr val="FFFFFF"/>
              </a:clrFrom>
              <a:clrTo>
                <a:srgbClr val="FFFFFF">
                  <a:alpha val="0"/>
                </a:srgbClr>
              </a:clrTo>
            </a:clrChange>
          </a:blip>
          <a:stretch>
            <a:fillRect/>
          </a:stretch>
        </p:blipFill>
        <p:spPr>
          <a:xfrm>
            <a:off x="5358082" y="5060145"/>
            <a:ext cx="462992" cy="462992"/>
          </a:xfrm>
          <a:prstGeom prst="rect">
            <a:avLst/>
          </a:prstGeom>
        </p:spPr>
      </p:pic>
      <p:pic>
        <p:nvPicPr>
          <p:cNvPr id="72" name="Picture 71"/>
          <p:cNvPicPr>
            <a:picLocks noChangeAspect="1"/>
          </p:cNvPicPr>
          <p:nvPr/>
        </p:nvPicPr>
        <p:blipFill>
          <a:blip r:embed="rId11">
            <a:clrChange>
              <a:clrFrom>
                <a:srgbClr val="FFFFFF"/>
              </a:clrFrom>
              <a:clrTo>
                <a:srgbClr val="FFFFFF">
                  <a:alpha val="0"/>
                </a:srgbClr>
              </a:clrTo>
            </a:clrChange>
          </a:blip>
          <a:stretch>
            <a:fillRect/>
          </a:stretch>
        </p:blipFill>
        <p:spPr>
          <a:xfrm>
            <a:off x="6434371" y="5060145"/>
            <a:ext cx="462992" cy="462992"/>
          </a:xfrm>
          <a:prstGeom prst="rect">
            <a:avLst/>
          </a:prstGeom>
        </p:spPr>
      </p:pic>
      <p:sp>
        <p:nvSpPr>
          <p:cNvPr id="76" name="Rectangle 75"/>
          <p:cNvSpPr/>
          <p:nvPr/>
        </p:nvSpPr>
        <p:spPr>
          <a:xfrm>
            <a:off x="7039834" y="4978913"/>
            <a:ext cx="1031051" cy="646331"/>
          </a:xfrm>
          <a:prstGeom prst="rect">
            <a:avLst/>
          </a:prstGeom>
        </p:spPr>
        <p:txBody>
          <a:bodyPr wrap="none">
            <a:spAutoFit/>
          </a:bodyPr>
          <a:lstStyle/>
          <a:p>
            <a:r>
              <a:rPr lang="en-US" dirty="0" smtClean="0"/>
              <a:t>Sensors</a:t>
            </a:r>
          </a:p>
          <a:p>
            <a:r>
              <a:rPr lang="en-US" dirty="0" smtClean="0"/>
              <a:t>PDAP</a:t>
            </a:r>
            <a:endParaRPr lang="en-US" dirty="0"/>
          </a:p>
        </p:txBody>
      </p:sp>
      <p:sp>
        <p:nvSpPr>
          <p:cNvPr id="79" name="Rounded Rectangle 78"/>
          <p:cNvSpPr/>
          <p:nvPr/>
        </p:nvSpPr>
        <p:spPr>
          <a:xfrm>
            <a:off x="3350930" y="5638233"/>
            <a:ext cx="612068" cy="607481"/>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1" name="Straight Arrow Connector 80"/>
          <p:cNvCxnSpPr>
            <a:endCxn id="31" idx="2"/>
          </p:cNvCxnSpPr>
          <p:nvPr/>
        </p:nvCxnSpPr>
        <p:spPr>
          <a:xfrm flipV="1">
            <a:off x="3647271" y="5043853"/>
            <a:ext cx="3800" cy="58732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85" name="Rectangle 84"/>
          <p:cNvSpPr/>
          <p:nvPr/>
        </p:nvSpPr>
        <p:spPr>
          <a:xfrm>
            <a:off x="1826422" y="5620118"/>
            <a:ext cx="1531188" cy="646331"/>
          </a:xfrm>
          <a:prstGeom prst="rect">
            <a:avLst/>
          </a:prstGeom>
        </p:spPr>
        <p:txBody>
          <a:bodyPr wrap="none">
            <a:spAutoFit/>
          </a:bodyPr>
          <a:lstStyle/>
          <a:p>
            <a:pPr algn="r"/>
            <a:r>
              <a:rPr lang="en-US" dirty="0" smtClean="0"/>
              <a:t>Management</a:t>
            </a:r>
          </a:p>
          <a:p>
            <a:pPr algn="r"/>
            <a:r>
              <a:rPr lang="en-US" dirty="0" smtClean="0"/>
              <a:t>Application</a:t>
            </a:r>
          </a:p>
        </p:txBody>
      </p:sp>
      <p:pic>
        <p:nvPicPr>
          <p:cNvPr id="52" name="Picture 5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40420" y="4110735"/>
            <a:ext cx="622333" cy="618211"/>
          </a:xfrm>
          <a:prstGeom prst="rect">
            <a:avLst/>
          </a:prstGeom>
        </p:spPr>
      </p:pic>
      <p:sp>
        <p:nvSpPr>
          <p:cNvPr id="54" name="TextBox 53"/>
          <p:cNvSpPr txBox="1"/>
          <p:nvPr/>
        </p:nvSpPr>
        <p:spPr>
          <a:xfrm>
            <a:off x="447281" y="4551376"/>
            <a:ext cx="1008609" cy="523220"/>
          </a:xfrm>
          <a:prstGeom prst="rect">
            <a:avLst/>
          </a:prstGeom>
          <a:noFill/>
        </p:spPr>
        <p:txBody>
          <a:bodyPr wrap="none" rtlCol="0">
            <a:spAutoFit/>
          </a:bodyPr>
          <a:lstStyle/>
          <a:p>
            <a:pPr algn="ctr"/>
            <a:r>
              <a:rPr lang="en-CA" sz="1400" b="1" dirty="0" err="1" smtClean="0"/>
              <a:t>IoT</a:t>
            </a:r>
            <a:r>
              <a:rPr lang="en-CA" sz="1400" b="1" dirty="0" smtClean="0"/>
              <a:t> Cloud</a:t>
            </a:r>
          </a:p>
          <a:p>
            <a:pPr algn="ctr"/>
            <a:r>
              <a:rPr lang="en-CA" sz="1400" b="1" dirty="0" smtClean="0"/>
              <a:t>Services</a:t>
            </a:r>
          </a:p>
        </p:txBody>
      </p:sp>
      <p:sp>
        <p:nvSpPr>
          <p:cNvPr id="8" name="Slide Number Placeholder 7"/>
          <p:cNvSpPr>
            <a:spLocks noGrp="1"/>
          </p:cNvSpPr>
          <p:nvPr>
            <p:ph type="sldNum" sz="quarter" idx="11"/>
          </p:nvPr>
        </p:nvSpPr>
        <p:spPr/>
        <p:txBody>
          <a:bodyPr/>
          <a:lstStyle/>
          <a:p>
            <a:fld id="{B9E795CD-93B8-DA4A-B13D-227462B2D34D}" type="slidenum">
              <a:rPr lang="en-US" smtClean="0"/>
              <a:pPr/>
              <a:t>13</a:t>
            </a:fld>
            <a:endParaRPr lang="en-US" dirty="0"/>
          </a:p>
        </p:txBody>
      </p:sp>
      <p:sp>
        <p:nvSpPr>
          <p:cNvPr id="9" name="Footer Placeholder 8"/>
          <p:cNvSpPr>
            <a:spLocks noGrp="1"/>
          </p:cNvSpPr>
          <p:nvPr>
            <p:ph type="ftr" sz="quarter" idx="10"/>
          </p:nvPr>
        </p:nvSpPr>
        <p:spPr/>
        <p:txBody>
          <a:bodyPr/>
          <a:lstStyle/>
          <a:p>
            <a:r>
              <a:rPr lang="en-US" smtClean="0"/>
              <a:t>CIRA Labs - Secure Home Gateway - 2018-09</a:t>
            </a:r>
            <a:endParaRPr lang="en-US" dirty="0"/>
          </a:p>
        </p:txBody>
      </p:sp>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3808" y="4249023"/>
            <a:ext cx="511620" cy="504540"/>
          </a:xfrm>
          <a:prstGeom prst="rect">
            <a:avLst/>
          </a:prstGeom>
        </p:spPr>
      </p:pic>
      <p:pic>
        <p:nvPicPr>
          <p:cNvPr id="67" name="Picture 66"/>
          <p:cNvPicPr>
            <a:picLocks noChangeAspect="1"/>
          </p:cNvPicPr>
          <p:nvPr/>
        </p:nvPicPr>
        <p:blipFill>
          <a:blip r:embed="rId11">
            <a:clrChange>
              <a:clrFrom>
                <a:srgbClr val="FFFFFF"/>
              </a:clrFrom>
              <a:clrTo>
                <a:srgbClr val="FFFFFF">
                  <a:alpha val="0"/>
                </a:srgbClr>
              </a:clrTo>
            </a:clrChange>
          </a:blip>
          <a:stretch>
            <a:fillRect/>
          </a:stretch>
        </p:blipFill>
        <p:spPr>
          <a:xfrm>
            <a:off x="5896226" y="5060145"/>
            <a:ext cx="462992" cy="462992"/>
          </a:xfrm>
          <a:prstGeom prst="rect">
            <a:avLst/>
          </a:prstGeom>
        </p:spPr>
      </p:pic>
      <p:cxnSp>
        <p:nvCxnSpPr>
          <p:cNvPr id="69" name="Straight Arrow Connector 68"/>
          <p:cNvCxnSpPr>
            <a:endCxn id="17" idx="2"/>
          </p:cNvCxnSpPr>
          <p:nvPr/>
        </p:nvCxnSpPr>
        <p:spPr>
          <a:xfrm flipH="1" flipV="1">
            <a:off x="1412393" y="3836656"/>
            <a:ext cx="438186" cy="321932"/>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flipH="1" flipV="1">
            <a:off x="1316149" y="4465032"/>
            <a:ext cx="417804" cy="8041"/>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75" name="Straight Arrow Connector 74"/>
          <p:cNvCxnSpPr/>
          <p:nvPr/>
        </p:nvCxnSpPr>
        <p:spPr>
          <a:xfrm flipH="1">
            <a:off x="1599906" y="4848983"/>
            <a:ext cx="265440" cy="387356"/>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5023791" y="5810618"/>
            <a:ext cx="3544625" cy="369332"/>
          </a:xfrm>
          <a:prstGeom prst="rect">
            <a:avLst/>
          </a:prstGeom>
          <a:noFill/>
        </p:spPr>
        <p:txBody>
          <a:bodyPr wrap="none" rtlCol="0">
            <a:spAutoFit/>
          </a:bodyPr>
          <a:lstStyle/>
          <a:p>
            <a:r>
              <a:rPr lang="en-US" dirty="0" smtClean="0"/>
              <a:t>PDAP: Per Device Access Policy</a:t>
            </a:r>
            <a:endParaRPr lang="en-US" dirty="0"/>
          </a:p>
        </p:txBody>
      </p:sp>
      <p:pic>
        <p:nvPicPr>
          <p:cNvPr id="55" name="Picture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79763" y="5682964"/>
            <a:ext cx="335015" cy="540924"/>
          </a:xfrm>
          <a:prstGeom prst="rect">
            <a:avLst/>
          </a:prstGeom>
        </p:spPr>
      </p:pic>
      <p:pic>
        <p:nvPicPr>
          <p:cNvPr id="57" name="Picture 56"/>
          <p:cNvPicPr>
            <a:picLocks noChangeAspect="1"/>
          </p:cNvPicPr>
          <p:nvPr/>
        </p:nvPicPr>
        <p:blipFill>
          <a:blip r:embed="rId14">
            <a:duotone>
              <a:schemeClr val="accent2">
                <a:shade val="45000"/>
                <a:satMod val="135000"/>
              </a:schemeClr>
              <a:prstClr val="white"/>
            </a:duotone>
          </a:blip>
          <a:stretch>
            <a:fillRect/>
          </a:stretch>
        </p:blipFill>
        <p:spPr>
          <a:xfrm>
            <a:off x="3638580" y="4487262"/>
            <a:ext cx="179711" cy="179711"/>
          </a:xfrm>
          <a:prstGeom prst="rect">
            <a:avLst/>
          </a:prstGeom>
        </p:spPr>
      </p:pic>
      <p:grpSp>
        <p:nvGrpSpPr>
          <p:cNvPr id="62" name="Group 61"/>
          <p:cNvGrpSpPr/>
          <p:nvPr/>
        </p:nvGrpSpPr>
        <p:grpSpPr>
          <a:xfrm>
            <a:off x="6469938" y="4220697"/>
            <a:ext cx="339865" cy="549085"/>
            <a:chOff x="7395120" y="3341794"/>
            <a:chExt cx="597260" cy="712205"/>
          </a:xfrm>
        </p:grpSpPr>
        <p:pic>
          <p:nvPicPr>
            <p:cNvPr id="65" name="Picture 6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395120" y="3465004"/>
              <a:ext cx="597260" cy="588995"/>
            </a:xfrm>
            <a:prstGeom prst="rect">
              <a:avLst/>
            </a:prstGeom>
          </p:spPr>
        </p:pic>
        <p:pic>
          <p:nvPicPr>
            <p:cNvPr id="77" name="Picture 76"/>
            <p:cNvPicPr>
              <a:picLocks noChangeAspect="1"/>
            </p:cNvPicPr>
            <p:nvPr/>
          </p:nvPicPr>
          <p:blipFill rotWithShape="1">
            <a:blip r:embed="rId8" cstate="screen">
              <a:extLst>
                <a:ext uri="{28A0092B-C50C-407E-A947-70E740481C1C}">
                  <a14:useLocalDpi xmlns:a14="http://schemas.microsoft.com/office/drawing/2010/main"/>
                </a:ext>
              </a:extLst>
            </a:blip>
            <a:srcRect l="24208" b="49915"/>
            <a:stretch/>
          </p:blipFill>
          <p:spPr>
            <a:xfrm>
              <a:off x="7624420" y="3341794"/>
              <a:ext cx="271856" cy="175986"/>
            </a:xfrm>
            <a:prstGeom prst="rect">
              <a:avLst/>
            </a:prstGeom>
          </p:spPr>
        </p:pic>
      </p:grpSp>
    </p:spTree>
    <p:extLst>
      <p:ext uri="{BB962C8B-B14F-4D97-AF65-F5344CB8AC3E}">
        <p14:creationId xmlns:p14="http://schemas.microsoft.com/office/powerpoint/2010/main" val="245274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do we provision new IoT devices?</a:t>
            </a:r>
            <a:br>
              <a:rPr lang="en-CA" dirty="0" smtClean="0"/>
            </a:br>
            <a:r>
              <a:rPr lang="en-CA" dirty="0" smtClean="0"/>
              <a:t>-&gt; Application of emerging standards</a:t>
            </a:r>
            <a:endParaRPr lang="en-CA" dirty="0"/>
          </a:p>
        </p:txBody>
      </p:sp>
      <p:sp>
        <p:nvSpPr>
          <p:cNvPr id="3" name="Content Placeholder 2"/>
          <p:cNvSpPr>
            <a:spLocks noGrp="1"/>
          </p:cNvSpPr>
          <p:nvPr>
            <p:ph idx="1"/>
          </p:nvPr>
        </p:nvSpPr>
        <p:spPr/>
        <p:txBody>
          <a:bodyPr/>
          <a:lstStyle/>
          <a:p>
            <a:r>
              <a:rPr lang="en-US" dirty="0" smtClean="0"/>
              <a:t>The IETF </a:t>
            </a:r>
            <a:r>
              <a:rPr lang="en-US" dirty="0"/>
              <a:t>is working on a Manufacturer Usage Description </a:t>
            </a:r>
            <a:r>
              <a:rPr lang="en-US" dirty="0" smtClean="0"/>
              <a:t>(MUD) specification </a:t>
            </a:r>
            <a:r>
              <a:rPr lang="en-US" dirty="0"/>
              <a:t>to help </a:t>
            </a:r>
            <a:r>
              <a:rPr lang="en-US" dirty="0" smtClean="0"/>
              <a:t>with IoT </a:t>
            </a:r>
            <a:r>
              <a:rPr lang="en-US" dirty="0"/>
              <a:t>device provisioning and </a:t>
            </a:r>
            <a:r>
              <a:rPr lang="en-US" dirty="0" smtClean="0"/>
              <a:t>automated network access control configuration.</a:t>
            </a:r>
          </a:p>
          <a:p>
            <a:pPr lvl="1"/>
            <a:r>
              <a:rPr lang="en-US" sz="1800" dirty="0" smtClean="0">
                <a:hlinkClick r:id="rId2"/>
              </a:rPr>
              <a:t>https</a:t>
            </a:r>
            <a:r>
              <a:rPr lang="en-US" sz="1800" dirty="0">
                <a:hlinkClick r:id="rId2"/>
              </a:rPr>
              <a:t>://</a:t>
            </a:r>
            <a:r>
              <a:rPr lang="en-US" sz="1800" dirty="0" smtClean="0">
                <a:hlinkClick r:id="rId2"/>
              </a:rPr>
              <a:t>datatracker.ietf.org/doc/draft-ietf-opsawg-mud</a:t>
            </a:r>
            <a:r>
              <a:rPr lang="en-US" sz="1800" dirty="0" smtClean="0"/>
              <a:t> </a:t>
            </a:r>
            <a:endParaRPr lang="en-US" sz="1800" dirty="0"/>
          </a:p>
          <a:p>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14</a:t>
            </a:fld>
            <a:endParaRPr lang="en-US" dirty="0"/>
          </a:p>
        </p:txBody>
      </p:sp>
      <p:sp>
        <p:nvSpPr>
          <p:cNvPr id="6" name="Rectangle 5"/>
          <p:cNvSpPr/>
          <p:nvPr/>
        </p:nvSpPr>
        <p:spPr>
          <a:xfrm>
            <a:off x="935596" y="3753036"/>
            <a:ext cx="7632848" cy="234026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057054" y="3845176"/>
            <a:ext cx="547040" cy="547040"/>
          </a:xfrm>
          <a:prstGeom prst="rect">
            <a:avLst/>
          </a:prstGeom>
        </p:spPr>
      </p:pic>
      <p:sp>
        <p:nvSpPr>
          <p:cNvPr id="8" name="TextBox 7"/>
          <p:cNvSpPr txBox="1"/>
          <p:nvPr/>
        </p:nvSpPr>
        <p:spPr>
          <a:xfrm>
            <a:off x="1616611" y="3858895"/>
            <a:ext cx="6596678" cy="2031325"/>
          </a:xfrm>
          <a:prstGeom prst="rect">
            <a:avLst/>
          </a:prstGeom>
          <a:noFill/>
        </p:spPr>
        <p:txBody>
          <a:bodyPr wrap="none" rtlCol="0">
            <a:spAutoFit/>
          </a:bodyPr>
          <a:lstStyle/>
          <a:p>
            <a:r>
              <a:rPr lang="en-US" dirty="0" smtClean="0"/>
              <a:t>I’m an ACME water sensor </a:t>
            </a:r>
          </a:p>
          <a:p>
            <a:r>
              <a:rPr lang="en-US" dirty="0"/>
              <a:t>	</a:t>
            </a:r>
            <a:r>
              <a:rPr lang="en-US" dirty="0" smtClean="0"/>
              <a:t>-  MUD File at: </a:t>
            </a:r>
            <a:r>
              <a:rPr lang="en-US" dirty="0" smtClean="0">
                <a:hlinkClick r:id="rId4"/>
              </a:rPr>
              <a:t>https://acme.corp/mud/ws1.0.json</a:t>
            </a:r>
            <a:endParaRPr lang="en-US" dirty="0" smtClean="0"/>
          </a:p>
          <a:p>
            <a:r>
              <a:rPr lang="en-US" dirty="0" smtClean="0"/>
              <a:t>MUD FILE:</a:t>
            </a:r>
          </a:p>
          <a:p>
            <a:r>
              <a:rPr lang="en-US" dirty="0"/>
              <a:t>	</a:t>
            </a:r>
            <a:r>
              <a:rPr lang="en-US" dirty="0" smtClean="0"/>
              <a:t>- I have WIFI &amp; apply the water sensor access policy</a:t>
            </a:r>
          </a:p>
          <a:p>
            <a:r>
              <a:rPr lang="en-US" dirty="0"/>
              <a:t>	</a:t>
            </a:r>
            <a:r>
              <a:rPr lang="en-US" dirty="0" smtClean="0"/>
              <a:t>- I need to upgrade my firmware at </a:t>
            </a:r>
            <a:r>
              <a:rPr lang="en-US" dirty="0" smtClean="0">
                <a:hlinkClick r:id="rId5"/>
              </a:rPr>
              <a:t>https://acme.corp</a:t>
            </a:r>
            <a:endParaRPr lang="en-US" dirty="0" smtClean="0"/>
          </a:p>
          <a:p>
            <a:r>
              <a:rPr lang="en-US" dirty="0"/>
              <a:t>	</a:t>
            </a:r>
            <a:r>
              <a:rPr lang="en-US" dirty="0" smtClean="0"/>
              <a:t>- Configure me at </a:t>
            </a:r>
            <a:r>
              <a:rPr lang="en-US" dirty="0" smtClean="0">
                <a:hlinkClick r:id="rId6"/>
              </a:rPr>
              <a:t>https://myip/setup</a:t>
            </a:r>
            <a:r>
              <a:rPr lang="en-US" dirty="0" smtClean="0"/>
              <a:t> </a:t>
            </a:r>
          </a:p>
          <a:p>
            <a:r>
              <a:rPr lang="en-US" dirty="0"/>
              <a:t>	</a:t>
            </a:r>
            <a:r>
              <a:rPr lang="en-US" dirty="0" smtClean="0"/>
              <a:t>- Alerts available at </a:t>
            </a:r>
            <a:r>
              <a:rPr lang="en-US" dirty="0" smtClean="0">
                <a:hlinkClick r:id="rId7"/>
              </a:rPr>
              <a:t>https://myip/alerts</a:t>
            </a:r>
            <a:r>
              <a:rPr lang="en-US" dirty="0" smtClean="0"/>
              <a:t> </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6726" y="5615221"/>
            <a:ext cx="722727" cy="23554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37864" y="5335278"/>
            <a:ext cx="717913" cy="235971"/>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64" y="5049180"/>
            <a:ext cx="717913" cy="235971"/>
          </a:xfrm>
          <a:prstGeom prst="rect">
            <a:avLst/>
          </a:prstGeom>
        </p:spPr>
      </p:pic>
    </p:spTree>
    <p:extLst>
      <p:ext uri="{BB962C8B-B14F-4D97-AF65-F5344CB8AC3E}">
        <p14:creationId xmlns:p14="http://schemas.microsoft.com/office/powerpoint/2010/main" val="340256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Manufacturer Usage Description (MUD</a:t>
            </a:r>
            <a:r>
              <a:rPr lang="en-CA" dirty="0" smtClean="0"/>
              <a:t>)</a:t>
            </a:r>
            <a:br>
              <a:rPr lang="en-CA" dirty="0" smtClean="0"/>
            </a:br>
            <a:r>
              <a:rPr lang="en-CA" dirty="0" smtClean="0"/>
              <a:t>-&gt; A unique device identifier (label)</a:t>
            </a:r>
            <a:endParaRPr lang="en-CA" dirty="0"/>
          </a:p>
        </p:txBody>
      </p:sp>
      <p:sp>
        <p:nvSpPr>
          <p:cNvPr id="3" name="Content Placeholder 2"/>
          <p:cNvSpPr>
            <a:spLocks noGrp="1"/>
          </p:cNvSpPr>
          <p:nvPr>
            <p:ph idx="1"/>
          </p:nvPr>
        </p:nvSpPr>
        <p:spPr/>
        <p:txBody>
          <a:bodyPr/>
          <a:lstStyle/>
          <a:p>
            <a:r>
              <a:rPr lang="en-CA" dirty="0" smtClean="0"/>
              <a:t>The MUD file content would be available on the vendor’s web site (model type and firmware version)</a:t>
            </a:r>
          </a:p>
          <a:p>
            <a:pPr lvl="1"/>
            <a:r>
              <a:rPr lang="en-US" dirty="0" smtClean="0">
                <a:hlinkClick r:id="rId2"/>
              </a:rPr>
              <a:t>https</a:t>
            </a:r>
            <a:r>
              <a:rPr lang="en-US" dirty="0">
                <a:hlinkClick r:id="rId2"/>
              </a:rPr>
              <a:t>://</a:t>
            </a:r>
            <a:r>
              <a:rPr lang="en-US" dirty="0" smtClean="0">
                <a:hlinkClick r:id="rId2"/>
              </a:rPr>
              <a:t>acme.corp/mud/water-sensor-1.0.json</a:t>
            </a:r>
            <a:endParaRPr lang="en-US" dirty="0"/>
          </a:p>
          <a:p>
            <a:r>
              <a:rPr lang="en-CA" dirty="0" smtClean="0"/>
              <a:t>The MUD file URL would be available on the IoT device as a QR code or as a network parameter</a:t>
            </a:r>
          </a:p>
          <a:p>
            <a:endParaRPr lang="en-CA" dirty="0"/>
          </a:p>
          <a:p>
            <a:endParaRPr lang="en-CA" dirty="0" smtClean="0"/>
          </a:p>
          <a:p>
            <a:endParaRPr lang="en-CA" dirty="0"/>
          </a:p>
          <a:p>
            <a:r>
              <a:rPr lang="en-CA" b="1" dirty="0" smtClean="0">
                <a:solidFill>
                  <a:srgbClr val="682D8E"/>
                </a:solidFill>
              </a:rPr>
              <a:t>It would be nice </a:t>
            </a:r>
            <a:r>
              <a:rPr lang="en-CA" dirty="0" smtClean="0">
                <a:solidFill>
                  <a:srgbClr val="682D8E"/>
                </a:solidFill>
              </a:rPr>
              <a:t>if the IoT device could advertise it’s current firmware version and/or current MUD file URL via WIFI or network connection (DPP, DHCP, LLDP…) on order to setup correct security profile</a:t>
            </a:r>
          </a:p>
          <a:p>
            <a:pPr lvl="1"/>
            <a:endParaRPr lang="en-CA" dirty="0" smtClean="0"/>
          </a:p>
          <a:p>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15</a:t>
            </a:fld>
            <a:endParaRPr lang="en-US" dirty="0"/>
          </a:p>
        </p:txBody>
      </p:sp>
      <p:pic>
        <p:nvPicPr>
          <p:cNvPr id="1028" name="Picture 4" descr="Image result for qr co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8044" y="3838223"/>
            <a:ext cx="741205" cy="741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4211960" y="4113076"/>
            <a:ext cx="756084" cy="756084"/>
          </a:xfrm>
          <a:prstGeom prst="rect">
            <a:avLst/>
          </a:prstGeom>
        </p:spPr>
      </p:pic>
    </p:spTree>
    <p:extLst>
      <p:ext uri="{BB962C8B-B14F-4D97-AF65-F5344CB8AC3E}">
        <p14:creationId xmlns:p14="http://schemas.microsoft.com/office/powerpoint/2010/main" val="19035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3178768" y="1484784"/>
            <a:ext cx="1716923" cy="2910437"/>
          </a:xfrm>
          <a:prstGeom prst="roundRect">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1" name="Rectangle 110"/>
          <p:cNvSpPr/>
          <p:nvPr/>
        </p:nvSpPr>
        <p:spPr>
          <a:xfrm>
            <a:off x="3275856" y="3502792"/>
            <a:ext cx="1491962" cy="59353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b="1" dirty="0">
                <a:solidFill>
                  <a:schemeClr val="tx1"/>
                </a:solidFill>
              </a:rPr>
              <a:t>MUD </a:t>
            </a:r>
            <a:r>
              <a:rPr lang="en-US" sz="1100" b="1" dirty="0" smtClean="0">
                <a:solidFill>
                  <a:schemeClr val="tx1"/>
                </a:solidFill>
              </a:rPr>
              <a:t>Controller</a:t>
            </a:r>
            <a:endParaRPr lang="en-CA" sz="1100" b="1" dirty="0">
              <a:solidFill>
                <a:schemeClr val="tx1"/>
              </a:solidFill>
            </a:endParaRPr>
          </a:p>
        </p:txBody>
      </p:sp>
      <p:sp>
        <p:nvSpPr>
          <p:cNvPr id="2" name="Title 1"/>
          <p:cNvSpPr>
            <a:spLocks noGrp="1"/>
          </p:cNvSpPr>
          <p:nvPr>
            <p:ph type="title"/>
          </p:nvPr>
        </p:nvSpPr>
        <p:spPr/>
        <p:txBody>
          <a:bodyPr/>
          <a:lstStyle/>
          <a:p>
            <a:r>
              <a:rPr lang="en-CA" dirty="0" smtClean="0"/>
              <a:t>High Level MUD &amp; IoT Device Provisioning Workflow</a:t>
            </a:r>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16</a:t>
            </a:fld>
            <a:endParaRPr lang="en-US" dirty="0"/>
          </a:p>
        </p:txBody>
      </p:sp>
      <p:sp>
        <p:nvSpPr>
          <p:cNvPr id="43" name="Rounded Rectangle 42"/>
          <p:cNvSpPr/>
          <p:nvPr/>
        </p:nvSpPr>
        <p:spPr>
          <a:xfrm>
            <a:off x="2453817" y="4753369"/>
            <a:ext cx="2113924" cy="1368196"/>
          </a:xfrm>
          <a:prstGeom prst="roundRect">
            <a:avLst/>
          </a:prstGeom>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6" name="Picture 4" descr="Image result for qr co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1362" y="4854012"/>
            <a:ext cx="579187" cy="5791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3">
            <a:clrChange>
              <a:clrFrom>
                <a:srgbClr val="FFFFFF"/>
              </a:clrFrom>
              <a:clrTo>
                <a:srgbClr val="FFFFFF">
                  <a:alpha val="0"/>
                </a:srgbClr>
              </a:clrTo>
            </a:clrChange>
          </a:blip>
          <a:stretch>
            <a:fillRect/>
          </a:stretch>
        </p:blipFill>
        <p:spPr>
          <a:xfrm>
            <a:off x="3671900" y="4935714"/>
            <a:ext cx="648072" cy="648072"/>
          </a:xfrm>
          <a:prstGeom prst="rect">
            <a:avLst/>
          </a:prstGeom>
        </p:spPr>
      </p:pic>
      <p:sp>
        <p:nvSpPr>
          <p:cNvPr id="48" name="TextBox 47"/>
          <p:cNvSpPr txBox="1"/>
          <p:nvPr/>
        </p:nvSpPr>
        <p:spPr>
          <a:xfrm>
            <a:off x="904143" y="4675758"/>
            <a:ext cx="1047082" cy="938719"/>
          </a:xfrm>
          <a:prstGeom prst="rect">
            <a:avLst/>
          </a:prstGeom>
          <a:noFill/>
        </p:spPr>
        <p:txBody>
          <a:bodyPr wrap="none" rtlCol="0">
            <a:spAutoFit/>
          </a:bodyPr>
          <a:lstStyle/>
          <a:p>
            <a:pPr algn="ctr"/>
            <a:r>
              <a:rPr lang="en-US" sz="1100" b="1" dirty="0" smtClean="0">
                <a:solidFill>
                  <a:srgbClr val="00B050"/>
                </a:solidFill>
              </a:rPr>
              <a:t>(1)</a:t>
            </a:r>
          </a:p>
          <a:p>
            <a:pPr algn="ctr"/>
            <a:r>
              <a:rPr lang="en-US" sz="1100" b="1" dirty="0" smtClean="0">
                <a:solidFill>
                  <a:srgbClr val="00B050"/>
                </a:solidFill>
              </a:rPr>
              <a:t>Scan MUD </a:t>
            </a:r>
          </a:p>
          <a:p>
            <a:pPr algn="ctr"/>
            <a:r>
              <a:rPr lang="en-US" sz="1100" b="1" dirty="0" smtClean="0">
                <a:solidFill>
                  <a:srgbClr val="00B050"/>
                </a:solidFill>
              </a:rPr>
              <a:t>QR code &amp;</a:t>
            </a:r>
          </a:p>
          <a:p>
            <a:pPr algn="ctr"/>
            <a:r>
              <a:rPr lang="en-US" sz="1100" b="1" dirty="0" smtClean="0">
                <a:solidFill>
                  <a:srgbClr val="00B050"/>
                </a:solidFill>
              </a:rPr>
              <a:t>send to MUD</a:t>
            </a:r>
          </a:p>
          <a:p>
            <a:pPr algn="ctr"/>
            <a:r>
              <a:rPr lang="en-US" sz="1100" b="1" dirty="0" smtClean="0">
                <a:solidFill>
                  <a:srgbClr val="00B050"/>
                </a:solidFill>
              </a:rPr>
              <a:t>controller</a:t>
            </a:r>
            <a:endParaRPr lang="en-US" sz="1100" b="1" dirty="0">
              <a:solidFill>
                <a:srgbClr val="00B050"/>
              </a:solidFill>
            </a:endParaRPr>
          </a:p>
        </p:txBody>
      </p:sp>
      <p:pic>
        <p:nvPicPr>
          <p:cNvPr id="49" name="Picture 48"/>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a:ext>
            </a:extLst>
          </a:blip>
          <a:stretch>
            <a:fillRect/>
          </a:stretch>
        </p:blipFill>
        <p:spPr>
          <a:xfrm>
            <a:off x="5790970" y="2388862"/>
            <a:ext cx="622333" cy="618211"/>
          </a:xfrm>
          <a:prstGeom prst="rect">
            <a:avLst/>
          </a:prstGeom>
        </p:spPr>
      </p:pic>
      <p:sp>
        <p:nvSpPr>
          <p:cNvPr id="50" name="TextBox 49"/>
          <p:cNvSpPr txBox="1"/>
          <p:nvPr/>
        </p:nvSpPr>
        <p:spPr>
          <a:xfrm>
            <a:off x="5294718" y="1916542"/>
            <a:ext cx="1577676" cy="523220"/>
          </a:xfrm>
          <a:prstGeom prst="rect">
            <a:avLst/>
          </a:prstGeom>
          <a:noFill/>
        </p:spPr>
        <p:txBody>
          <a:bodyPr wrap="none" rtlCol="0">
            <a:spAutoFit/>
          </a:bodyPr>
          <a:lstStyle/>
          <a:p>
            <a:pPr algn="ctr"/>
            <a:r>
              <a:rPr lang="en-CA" sz="1400" b="1" dirty="0" smtClean="0"/>
              <a:t>CIRA SHG</a:t>
            </a:r>
          </a:p>
          <a:p>
            <a:pPr algn="ctr"/>
            <a:r>
              <a:rPr lang="en-CA" sz="1400" b="1" dirty="0" smtClean="0"/>
              <a:t>MUD Repository</a:t>
            </a:r>
          </a:p>
        </p:txBody>
      </p:sp>
      <p:sp>
        <p:nvSpPr>
          <p:cNvPr id="51" name="Rounded Rectangle 50"/>
          <p:cNvSpPr/>
          <p:nvPr/>
        </p:nvSpPr>
        <p:spPr>
          <a:xfrm>
            <a:off x="719925" y="2011224"/>
            <a:ext cx="807382" cy="1536313"/>
          </a:xfrm>
          <a:prstGeom prst="roundRect">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Rectangle 52"/>
          <p:cNvSpPr/>
          <p:nvPr/>
        </p:nvSpPr>
        <p:spPr>
          <a:xfrm>
            <a:off x="844420" y="2946423"/>
            <a:ext cx="574196" cy="523220"/>
          </a:xfrm>
          <a:prstGeom prst="rect">
            <a:avLst/>
          </a:prstGeom>
        </p:spPr>
        <p:txBody>
          <a:bodyPr wrap="none">
            <a:spAutoFit/>
          </a:bodyPr>
          <a:lstStyle/>
          <a:p>
            <a:pPr algn="ctr"/>
            <a:r>
              <a:rPr lang="en-US" sz="1400" b="1" dirty="0" smtClean="0"/>
              <a:t>SHG</a:t>
            </a:r>
          </a:p>
          <a:p>
            <a:pPr algn="ctr"/>
            <a:r>
              <a:rPr lang="en-US" sz="1400" b="1" dirty="0" smtClean="0"/>
              <a:t>App</a:t>
            </a:r>
            <a:endParaRPr lang="en-US" sz="1400" b="1" dirty="0"/>
          </a:p>
        </p:txBody>
      </p:sp>
      <p:cxnSp>
        <p:nvCxnSpPr>
          <p:cNvPr id="54" name="Straight Arrow Connector 53"/>
          <p:cNvCxnSpPr/>
          <p:nvPr/>
        </p:nvCxnSpPr>
        <p:spPr>
          <a:xfrm>
            <a:off x="1583668" y="3644900"/>
            <a:ext cx="860253" cy="1143000"/>
          </a:xfrm>
          <a:prstGeom prst="straightConnector1">
            <a:avLst/>
          </a:prstGeom>
          <a:ln w="38100">
            <a:solidFill>
              <a:srgbClr val="00B05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4942964" y="2784965"/>
            <a:ext cx="740908" cy="600164"/>
          </a:xfrm>
          <a:prstGeom prst="rect">
            <a:avLst/>
          </a:prstGeom>
          <a:noFill/>
        </p:spPr>
        <p:txBody>
          <a:bodyPr wrap="none" rtlCol="0">
            <a:spAutoFit/>
          </a:bodyPr>
          <a:lstStyle/>
          <a:p>
            <a:pPr algn="ctr"/>
            <a:r>
              <a:rPr lang="en-US" sz="1100" b="1" dirty="0" smtClean="0">
                <a:solidFill>
                  <a:srgbClr val="7030A0"/>
                </a:solidFill>
              </a:rPr>
              <a:t>(2)</a:t>
            </a:r>
          </a:p>
          <a:p>
            <a:pPr algn="ctr"/>
            <a:r>
              <a:rPr lang="en-US" sz="1100" b="1" dirty="0" smtClean="0">
                <a:solidFill>
                  <a:srgbClr val="7030A0"/>
                </a:solidFill>
              </a:rPr>
              <a:t>Send to </a:t>
            </a:r>
          </a:p>
          <a:p>
            <a:pPr algn="ctr"/>
            <a:r>
              <a:rPr lang="en-US" sz="1100" b="1" dirty="0" smtClean="0">
                <a:solidFill>
                  <a:srgbClr val="7030A0"/>
                </a:solidFill>
              </a:rPr>
              <a:t>CIRA</a:t>
            </a:r>
          </a:p>
        </p:txBody>
      </p:sp>
      <p:cxnSp>
        <p:nvCxnSpPr>
          <p:cNvPr id="58" name="Straight Arrow Connector 57"/>
          <p:cNvCxnSpPr/>
          <p:nvPr/>
        </p:nvCxnSpPr>
        <p:spPr>
          <a:xfrm flipV="1">
            <a:off x="6586579" y="2713263"/>
            <a:ext cx="937054" cy="9742"/>
          </a:xfrm>
          <a:prstGeom prst="straightConnector1">
            <a:avLst/>
          </a:prstGeom>
          <a:ln w="38100">
            <a:solidFill>
              <a:srgbClr val="7030A0"/>
            </a:solidFill>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6587529" y="2792832"/>
            <a:ext cx="966931" cy="600164"/>
          </a:xfrm>
          <a:prstGeom prst="rect">
            <a:avLst/>
          </a:prstGeom>
          <a:noFill/>
        </p:spPr>
        <p:txBody>
          <a:bodyPr wrap="none" rtlCol="0">
            <a:spAutoFit/>
          </a:bodyPr>
          <a:lstStyle/>
          <a:p>
            <a:pPr algn="ctr"/>
            <a:r>
              <a:rPr lang="en-US" sz="1100" b="1" dirty="0" smtClean="0">
                <a:solidFill>
                  <a:srgbClr val="7030A0"/>
                </a:solidFill>
              </a:rPr>
              <a:t>(2)</a:t>
            </a:r>
          </a:p>
          <a:p>
            <a:pPr algn="ctr"/>
            <a:r>
              <a:rPr lang="en-US" sz="1100" b="1" dirty="0" smtClean="0">
                <a:solidFill>
                  <a:srgbClr val="7030A0"/>
                </a:solidFill>
              </a:rPr>
              <a:t>Get vendor </a:t>
            </a:r>
          </a:p>
          <a:p>
            <a:pPr algn="ctr"/>
            <a:r>
              <a:rPr lang="en-US" sz="1100" b="1" dirty="0" smtClean="0">
                <a:solidFill>
                  <a:srgbClr val="7030A0"/>
                </a:solidFill>
              </a:rPr>
              <a:t>MUD file </a:t>
            </a:r>
          </a:p>
        </p:txBody>
      </p:sp>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67649" y="2372471"/>
            <a:ext cx="622333" cy="618211"/>
          </a:xfrm>
          <a:prstGeom prst="rect">
            <a:avLst/>
          </a:prstGeom>
        </p:spPr>
      </p:pic>
      <p:sp>
        <p:nvSpPr>
          <p:cNvPr id="61" name="TextBox 60"/>
          <p:cNvSpPr txBox="1"/>
          <p:nvPr/>
        </p:nvSpPr>
        <p:spPr>
          <a:xfrm>
            <a:off x="7245276" y="1808820"/>
            <a:ext cx="1282723" cy="738664"/>
          </a:xfrm>
          <a:prstGeom prst="rect">
            <a:avLst/>
          </a:prstGeom>
          <a:noFill/>
        </p:spPr>
        <p:txBody>
          <a:bodyPr wrap="none" rtlCol="0">
            <a:spAutoFit/>
          </a:bodyPr>
          <a:lstStyle/>
          <a:p>
            <a:pPr algn="ctr"/>
            <a:r>
              <a:rPr lang="en-CA" sz="1400" b="1" dirty="0" smtClean="0"/>
              <a:t>ACME.CORP</a:t>
            </a:r>
          </a:p>
          <a:p>
            <a:pPr algn="ctr"/>
            <a:r>
              <a:rPr lang="en-CA" sz="1400" b="1" dirty="0" smtClean="0"/>
              <a:t> MUD</a:t>
            </a:r>
          </a:p>
          <a:p>
            <a:pPr algn="ctr"/>
            <a:r>
              <a:rPr lang="en-CA" sz="1400" b="1" dirty="0" smtClean="0"/>
              <a:t>Repository</a:t>
            </a:r>
          </a:p>
        </p:txBody>
      </p:sp>
      <p:sp>
        <p:nvSpPr>
          <p:cNvPr id="68" name="Rectangle 67"/>
          <p:cNvSpPr/>
          <p:nvPr/>
        </p:nvSpPr>
        <p:spPr>
          <a:xfrm>
            <a:off x="3296062" y="1770878"/>
            <a:ext cx="684803" cy="369332"/>
          </a:xfrm>
          <a:prstGeom prst="rect">
            <a:avLst/>
          </a:prstGeom>
        </p:spPr>
        <p:txBody>
          <a:bodyPr wrap="none">
            <a:spAutoFit/>
          </a:bodyPr>
          <a:lstStyle/>
          <a:p>
            <a:r>
              <a:rPr lang="en-US" b="1" dirty="0" smtClean="0"/>
              <a:t>SHG</a:t>
            </a:r>
            <a:endParaRPr lang="en-CA" b="1" dirty="0"/>
          </a:p>
        </p:txBody>
      </p:sp>
      <p:cxnSp>
        <p:nvCxnSpPr>
          <p:cNvPr id="69" name="Straight Arrow Connector 68"/>
          <p:cNvCxnSpPr/>
          <p:nvPr/>
        </p:nvCxnSpPr>
        <p:spPr>
          <a:xfrm flipH="1">
            <a:off x="1715953" y="2239406"/>
            <a:ext cx="1341928" cy="25"/>
          </a:xfrm>
          <a:prstGeom prst="straightConnector1">
            <a:avLst/>
          </a:prstGeom>
          <a:ln w="38100">
            <a:solidFill>
              <a:srgbClr val="00B050"/>
            </a:solidFill>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70" name="Straight Arrow Connector 69"/>
          <p:cNvCxnSpPr/>
          <p:nvPr/>
        </p:nvCxnSpPr>
        <p:spPr>
          <a:xfrm flipH="1" flipV="1">
            <a:off x="4931267" y="2693095"/>
            <a:ext cx="772798" cy="4872"/>
          </a:xfrm>
          <a:prstGeom prst="straightConnector1">
            <a:avLst/>
          </a:prstGeom>
          <a:ln w="38100">
            <a:solidFill>
              <a:srgbClr val="7030A0"/>
            </a:solidFill>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73" name="Rectangle 72"/>
          <p:cNvSpPr/>
          <p:nvPr/>
        </p:nvSpPr>
        <p:spPr>
          <a:xfrm>
            <a:off x="2876686" y="5657131"/>
            <a:ext cx="1287532" cy="430887"/>
          </a:xfrm>
          <a:prstGeom prst="rect">
            <a:avLst/>
          </a:prstGeom>
        </p:spPr>
        <p:txBody>
          <a:bodyPr wrap="none">
            <a:spAutoFit/>
          </a:bodyPr>
          <a:lstStyle/>
          <a:p>
            <a:pPr algn="ctr"/>
            <a:r>
              <a:rPr lang="en-US" sz="1100" dirty="0" smtClean="0"/>
              <a:t>ACME.CORP</a:t>
            </a:r>
          </a:p>
          <a:p>
            <a:pPr algn="ctr"/>
            <a:r>
              <a:rPr lang="en-US" sz="1100" dirty="0" smtClean="0"/>
              <a:t>IoT Water Sensor</a:t>
            </a:r>
            <a:endParaRPr lang="en-US" sz="1100" dirty="0"/>
          </a:p>
        </p:txBody>
      </p:sp>
      <p:sp>
        <p:nvSpPr>
          <p:cNvPr id="74" name="TextBox 73"/>
          <p:cNvSpPr txBox="1"/>
          <p:nvPr/>
        </p:nvSpPr>
        <p:spPr>
          <a:xfrm>
            <a:off x="2181994" y="1885011"/>
            <a:ext cx="356187" cy="261610"/>
          </a:xfrm>
          <a:prstGeom prst="rect">
            <a:avLst/>
          </a:prstGeom>
          <a:noFill/>
        </p:spPr>
        <p:txBody>
          <a:bodyPr wrap="none" rtlCol="0">
            <a:spAutoFit/>
          </a:bodyPr>
          <a:lstStyle/>
          <a:p>
            <a:pPr algn="ctr"/>
            <a:r>
              <a:rPr lang="en-US" sz="1100" b="1" dirty="0" smtClean="0">
                <a:solidFill>
                  <a:srgbClr val="00B050"/>
                </a:solidFill>
              </a:rPr>
              <a:t>(1)</a:t>
            </a:r>
          </a:p>
        </p:txBody>
      </p:sp>
      <p:cxnSp>
        <p:nvCxnSpPr>
          <p:cNvPr id="75" name="Straight Arrow Connector 74"/>
          <p:cNvCxnSpPr/>
          <p:nvPr/>
        </p:nvCxnSpPr>
        <p:spPr>
          <a:xfrm>
            <a:off x="1713748" y="2504379"/>
            <a:ext cx="1314127" cy="10346"/>
          </a:xfrm>
          <a:prstGeom prst="straightConnector1">
            <a:avLst/>
          </a:prstGeom>
          <a:ln w="38100">
            <a:solidFill>
              <a:srgbClr val="002060"/>
            </a:solidFill>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76"/>
          <p:cNvCxnSpPr/>
          <p:nvPr/>
        </p:nvCxnSpPr>
        <p:spPr>
          <a:xfrm flipH="1" flipV="1">
            <a:off x="1680728" y="2728877"/>
            <a:ext cx="1379104" cy="9761"/>
          </a:xfrm>
          <a:prstGeom prst="straightConnector1">
            <a:avLst/>
          </a:prstGeom>
          <a:ln w="38100">
            <a:solidFill>
              <a:srgbClr val="002060"/>
            </a:solidFill>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1822216" y="2803575"/>
            <a:ext cx="1063113" cy="769441"/>
          </a:xfrm>
          <a:prstGeom prst="rect">
            <a:avLst/>
          </a:prstGeom>
          <a:noFill/>
          <a:ln>
            <a:noFill/>
          </a:ln>
        </p:spPr>
        <p:txBody>
          <a:bodyPr wrap="none" rtlCol="0">
            <a:spAutoFit/>
          </a:bodyPr>
          <a:lstStyle/>
          <a:p>
            <a:pPr algn="ctr"/>
            <a:r>
              <a:rPr lang="en-US" sz="1100" b="1" dirty="0" smtClean="0">
                <a:solidFill>
                  <a:srgbClr val="002060"/>
                </a:solidFill>
              </a:rPr>
              <a:t>(3)</a:t>
            </a:r>
          </a:p>
          <a:p>
            <a:pPr algn="ctr"/>
            <a:r>
              <a:rPr lang="en-US" sz="1100" b="1" dirty="0" smtClean="0">
                <a:solidFill>
                  <a:srgbClr val="002060"/>
                </a:solidFill>
              </a:rPr>
              <a:t>User accepts</a:t>
            </a:r>
          </a:p>
          <a:p>
            <a:pPr algn="ctr"/>
            <a:r>
              <a:rPr lang="en-US" sz="1100" b="1" dirty="0" smtClean="0">
                <a:solidFill>
                  <a:srgbClr val="002060"/>
                </a:solidFill>
              </a:rPr>
              <a:t>provisioning</a:t>
            </a:r>
          </a:p>
          <a:p>
            <a:pPr algn="ctr"/>
            <a:r>
              <a:rPr lang="en-US" sz="1100" b="1" dirty="0" smtClean="0">
                <a:solidFill>
                  <a:srgbClr val="002060"/>
                </a:solidFill>
              </a:rPr>
              <a:t>instructions</a:t>
            </a:r>
          </a:p>
        </p:txBody>
      </p:sp>
      <p:sp>
        <p:nvSpPr>
          <p:cNvPr id="80" name="Rectangle 79"/>
          <p:cNvSpPr/>
          <p:nvPr/>
        </p:nvSpPr>
        <p:spPr>
          <a:xfrm>
            <a:off x="2474973" y="5392374"/>
            <a:ext cx="1045479" cy="246221"/>
          </a:xfrm>
          <a:prstGeom prst="rect">
            <a:avLst/>
          </a:prstGeom>
        </p:spPr>
        <p:txBody>
          <a:bodyPr wrap="none">
            <a:spAutoFit/>
          </a:bodyPr>
          <a:lstStyle/>
          <a:p>
            <a:r>
              <a:rPr lang="en-US" sz="1000" dirty="0" smtClean="0"/>
              <a:t>MUD QR Code</a:t>
            </a:r>
            <a:endParaRPr lang="en-CA" sz="1000" dirty="0"/>
          </a:p>
        </p:txBody>
      </p:sp>
      <p:sp>
        <p:nvSpPr>
          <p:cNvPr id="81" name="TextBox 80"/>
          <p:cNvSpPr txBox="1"/>
          <p:nvPr/>
        </p:nvSpPr>
        <p:spPr>
          <a:xfrm>
            <a:off x="1773131" y="4441547"/>
            <a:ext cx="356187" cy="261610"/>
          </a:xfrm>
          <a:prstGeom prst="rect">
            <a:avLst/>
          </a:prstGeom>
          <a:noFill/>
        </p:spPr>
        <p:txBody>
          <a:bodyPr wrap="none" rtlCol="0">
            <a:spAutoFit/>
          </a:bodyPr>
          <a:lstStyle/>
          <a:p>
            <a:pPr algn="ctr"/>
            <a:r>
              <a:rPr lang="en-US" sz="1100" b="1" dirty="0" smtClean="0">
                <a:solidFill>
                  <a:srgbClr val="00B050"/>
                </a:solidFill>
              </a:rPr>
              <a:t>(1)</a:t>
            </a:r>
          </a:p>
        </p:txBody>
      </p:sp>
      <p:cxnSp>
        <p:nvCxnSpPr>
          <p:cNvPr id="82" name="Straight Arrow Connector 81"/>
          <p:cNvCxnSpPr/>
          <p:nvPr/>
        </p:nvCxnSpPr>
        <p:spPr>
          <a:xfrm flipH="1" flipV="1">
            <a:off x="3995936" y="4216036"/>
            <a:ext cx="8608" cy="556192"/>
          </a:xfrm>
          <a:prstGeom prst="straightConnector1">
            <a:avLst/>
          </a:prstGeom>
          <a:ln w="38100">
            <a:solidFill>
              <a:srgbClr val="C00000"/>
            </a:solidFill>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4912785" y="4395221"/>
            <a:ext cx="2478451" cy="1615827"/>
          </a:xfrm>
          <a:prstGeom prst="rect">
            <a:avLst/>
          </a:prstGeom>
          <a:noFill/>
        </p:spPr>
        <p:txBody>
          <a:bodyPr wrap="square" rtlCol="0">
            <a:spAutoFit/>
          </a:bodyPr>
          <a:lstStyle/>
          <a:p>
            <a:pPr algn="ctr"/>
            <a:r>
              <a:rPr lang="en-US" sz="1100" b="1" dirty="0" smtClean="0">
                <a:solidFill>
                  <a:srgbClr val="C00000"/>
                </a:solidFill>
              </a:rPr>
              <a:t>(4)</a:t>
            </a:r>
          </a:p>
          <a:p>
            <a:pPr algn="ctr"/>
            <a:r>
              <a:rPr lang="en-US" sz="1100" b="1" dirty="0" smtClean="0">
                <a:solidFill>
                  <a:srgbClr val="C00000"/>
                </a:solidFill>
              </a:rPr>
              <a:t>IoT device added to network with specific network access controls</a:t>
            </a:r>
          </a:p>
          <a:p>
            <a:pPr algn="ctr"/>
            <a:r>
              <a:rPr lang="en-US" sz="1100" b="1" u="sng" dirty="0" smtClean="0">
                <a:solidFill>
                  <a:srgbClr val="C00000"/>
                </a:solidFill>
              </a:rPr>
              <a:t>Network Access control:</a:t>
            </a:r>
          </a:p>
          <a:p>
            <a:pPr algn="ctr"/>
            <a:r>
              <a:rPr lang="en-US" sz="1100" b="1" dirty="0" smtClean="0">
                <a:solidFill>
                  <a:srgbClr val="C00000"/>
                </a:solidFill>
              </a:rPr>
              <a:t>Allow access to ACME.CORP</a:t>
            </a:r>
          </a:p>
          <a:p>
            <a:pPr algn="ctr"/>
            <a:r>
              <a:rPr lang="en-US" sz="1100" b="1" dirty="0" smtClean="0">
                <a:solidFill>
                  <a:srgbClr val="C00000"/>
                </a:solidFill>
              </a:rPr>
              <a:t>Allow to send alerts internally</a:t>
            </a:r>
          </a:p>
          <a:p>
            <a:pPr algn="ctr"/>
            <a:r>
              <a:rPr lang="en-US" sz="1100" b="1" dirty="0" smtClean="0">
                <a:solidFill>
                  <a:srgbClr val="C00000"/>
                </a:solidFill>
              </a:rPr>
              <a:t>Allow to be configured by app</a:t>
            </a:r>
          </a:p>
          <a:p>
            <a:pPr algn="ctr"/>
            <a:r>
              <a:rPr lang="en-US" sz="1100" b="1" dirty="0" smtClean="0">
                <a:solidFill>
                  <a:srgbClr val="C00000"/>
                </a:solidFill>
              </a:rPr>
              <a:t>Deny all other internet access</a:t>
            </a:r>
          </a:p>
          <a:p>
            <a:pPr algn="ctr"/>
            <a:endParaRPr lang="en-US" sz="1100" b="1" dirty="0" smtClean="0">
              <a:solidFill>
                <a:srgbClr val="C00000"/>
              </a:solidFill>
            </a:endParaRPr>
          </a:p>
        </p:txBody>
      </p:sp>
      <p:sp>
        <p:nvSpPr>
          <p:cNvPr id="84" name="Rectangle 83"/>
          <p:cNvSpPr/>
          <p:nvPr/>
        </p:nvSpPr>
        <p:spPr>
          <a:xfrm>
            <a:off x="4040118" y="4413488"/>
            <a:ext cx="356188" cy="261610"/>
          </a:xfrm>
          <a:prstGeom prst="rect">
            <a:avLst/>
          </a:prstGeom>
        </p:spPr>
        <p:txBody>
          <a:bodyPr wrap="none">
            <a:spAutoFit/>
          </a:bodyPr>
          <a:lstStyle/>
          <a:p>
            <a:pPr algn="ctr"/>
            <a:r>
              <a:rPr lang="en-US" sz="1100" b="1" dirty="0">
                <a:solidFill>
                  <a:srgbClr val="C00000"/>
                </a:solidFill>
              </a:rPr>
              <a:t>(4)</a:t>
            </a:r>
          </a:p>
        </p:txBody>
      </p:sp>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250" y="2063465"/>
            <a:ext cx="507255" cy="819026"/>
          </a:xfrm>
          <a:prstGeom prst="rect">
            <a:avLst/>
          </a:prstGeom>
        </p:spPr>
      </p:pic>
      <p:cxnSp>
        <p:nvCxnSpPr>
          <p:cNvPr id="86" name="Straight Arrow Connector 85"/>
          <p:cNvCxnSpPr/>
          <p:nvPr/>
        </p:nvCxnSpPr>
        <p:spPr>
          <a:xfrm flipV="1">
            <a:off x="3851920" y="2941918"/>
            <a:ext cx="0" cy="487082"/>
          </a:xfrm>
          <a:prstGeom prst="straightConnector1">
            <a:avLst/>
          </a:prstGeom>
          <a:ln w="28575">
            <a:solidFill>
              <a:schemeClr val="tx1"/>
            </a:solidFill>
            <a:headEnd type="arrow" w="med" len="med"/>
            <a:tailEnd type="none" w="med" len="med"/>
          </a:ln>
        </p:spPr>
        <p:style>
          <a:lnRef idx="2">
            <a:schemeClr val="dk1"/>
          </a:lnRef>
          <a:fillRef idx="0">
            <a:schemeClr val="dk1"/>
          </a:fillRef>
          <a:effectRef idx="1">
            <a:schemeClr val="dk1"/>
          </a:effectRef>
          <a:fontRef idx="minor">
            <a:schemeClr val="tx1"/>
          </a:fontRef>
        </p:style>
      </p:cxnSp>
      <p:grpSp>
        <p:nvGrpSpPr>
          <p:cNvPr id="15" name="Group 14"/>
          <p:cNvGrpSpPr/>
          <p:nvPr/>
        </p:nvGrpSpPr>
        <p:grpSpPr>
          <a:xfrm>
            <a:off x="4082116" y="1534873"/>
            <a:ext cx="668183" cy="669991"/>
            <a:chOff x="3988505" y="1697985"/>
            <a:chExt cx="796795" cy="791518"/>
          </a:xfrm>
        </p:grpSpPr>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88505" y="1697985"/>
              <a:ext cx="796795" cy="791518"/>
            </a:xfrm>
            <a:prstGeom prst="rect">
              <a:avLst/>
            </a:prstGeom>
          </p:spPr>
        </p:pic>
        <p:pic>
          <p:nvPicPr>
            <p:cNvPr id="88" name="Picture 87"/>
            <p:cNvPicPr>
              <a:picLocks noChangeAspect="1"/>
            </p:cNvPicPr>
            <p:nvPr/>
          </p:nvPicPr>
          <p:blipFill>
            <a:blip r:embed="rId9">
              <a:duotone>
                <a:schemeClr val="accent2">
                  <a:shade val="45000"/>
                  <a:satMod val="135000"/>
                </a:schemeClr>
                <a:prstClr val="white"/>
              </a:duotone>
            </a:blip>
            <a:stretch>
              <a:fillRect/>
            </a:stretch>
          </p:blipFill>
          <p:spPr>
            <a:xfrm>
              <a:off x="4350036" y="2162974"/>
              <a:ext cx="179712" cy="179711"/>
            </a:xfrm>
            <a:prstGeom prst="rect">
              <a:avLst/>
            </a:prstGeom>
          </p:spPr>
        </p:pic>
      </p:grpSp>
      <p:cxnSp>
        <p:nvCxnSpPr>
          <p:cNvPr id="89" name="Straight Arrow Connector 88"/>
          <p:cNvCxnSpPr/>
          <p:nvPr/>
        </p:nvCxnSpPr>
        <p:spPr>
          <a:xfrm>
            <a:off x="4200387" y="2941918"/>
            <a:ext cx="0" cy="487082"/>
          </a:xfrm>
          <a:prstGeom prst="straightConnector1">
            <a:avLst/>
          </a:prstGeom>
          <a:ln w="28575">
            <a:solidFill>
              <a:schemeClr val="tx1"/>
            </a:solidFill>
            <a:headEnd type="arrow" w="med" len="med"/>
            <a:tailEnd type="none" w="med" len="med"/>
          </a:ln>
        </p:spPr>
        <p:style>
          <a:lnRef idx="2">
            <a:schemeClr val="dk1"/>
          </a:lnRef>
          <a:fillRef idx="0">
            <a:schemeClr val="dk1"/>
          </a:fillRef>
          <a:effectRef idx="1">
            <a:schemeClr val="dk1"/>
          </a:effectRef>
          <a:fontRef idx="minor">
            <a:schemeClr val="tx1"/>
          </a:fontRef>
        </p:style>
      </p:cxnSp>
      <p:pic>
        <p:nvPicPr>
          <p:cNvPr id="93" name="Picture 92"/>
          <p:cNvPicPr>
            <a:picLocks noChangeAspect="1"/>
          </p:cNvPicPr>
          <p:nvPr/>
        </p:nvPicPr>
        <p:blipFill>
          <a:blip r:embed="rId9">
            <a:duotone>
              <a:schemeClr val="accent2">
                <a:shade val="45000"/>
                <a:satMod val="135000"/>
              </a:schemeClr>
              <a:prstClr val="white"/>
            </a:duotone>
          </a:blip>
          <a:stretch>
            <a:fillRect/>
          </a:stretch>
        </p:blipFill>
        <p:spPr>
          <a:xfrm>
            <a:off x="3552290" y="3681028"/>
            <a:ext cx="432048" cy="432048"/>
          </a:xfrm>
          <a:prstGeom prst="rect">
            <a:avLst/>
          </a:prstGeom>
        </p:spPr>
      </p:pic>
      <p:pic>
        <p:nvPicPr>
          <p:cNvPr id="95" name="Picture 94"/>
          <p:cNvPicPr>
            <a:picLocks noChangeAspect="1"/>
          </p:cNvPicPr>
          <p:nvPr/>
        </p:nvPicPr>
        <p:blipFill rotWithShape="1">
          <a:blip r:embed="rId1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t="60778" r="55116"/>
          <a:stretch/>
        </p:blipFill>
        <p:spPr>
          <a:xfrm>
            <a:off x="5880289" y="2857513"/>
            <a:ext cx="413189" cy="361067"/>
          </a:xfrm>
          <a:prstGeom prst="rect">
            <a:avLst/>
          </a:prstGeom>
        </p:spPr>
      </p:pic>
      <p:pic>
        <p:nvPicPr>
          <p:cNvPr id="96" name="Picture 95"/>
          <p:cNvPicPr>
            <a:picLocks noChangeAspect="1"/>
          </p:cNvPicPr>
          <p:nvPr/>
        </p:nvPicPr>
        <p:blipFill rotWithShape="1">
          <a:blip r:embed="rId10">
            <a:biLevel thresh="5000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t="60778" r="55116"/>
          <a:stretch/>
        </p:blipFill>
        <p:spPr>
          <a:xfrm>
            <a:off x="7759211" y="2839496"/>
            <a:ext cx="413189" cy="361067"/>
          </a:xfrm>
          <a:prstGeom prst="rect">
            <a:avLst/>
          </a:prstGeom>
        </p:spPr>
      </p:pic>
      <p:sp>
        <p:nvSpPr>
          <p:cNvPr id="29" name="Rectangle 28"/>
          <p:cNvSpPr/>
          <p:nvPr/>
        </p:nvSpPr>
        <p:spPr>
          <a:xfrm>
            <a:off x="4023080" y="3862569"/>
            <a:ext cx="809838" cy="246221"/>
          </a:xfrm>
          <a:prstGeom prst="rect">
            <a:avLst/>
          </a:prstGeom>
        </p:spPr>
        <p:txBody>
          <a:bodyPr wrap="none">
            <a:spAutoFit/>
          </a:bodyPr>
          <a:lstStyle/>
          <a:p>
            <a:pPr algn="ctr"/>
            <a:r>
              <a:rPr lang="en-US" sz="1000" dirty="0" smtClean="0"/>
              <a:t>(IP Tables)</a:t>
            </a:r>
            <a:endParaRPr lang="en-CA" sz="1000" dirty="0"/>
          </a:p>
        </p:txBody>
      </p:sp>
      <p:sp>
        <p:nvSpPr>
          <p:cNvPr id="104" name="Rectangle 103"/>
          <p:cNvSpPr/>
          <p:nvPr/>
        </p:nvSpPr>
        <p:spPr>
          <a:xfrm>
            <a:off x="3296062" y="2240868"/>
            <a:ext cx="1491962" cy="59353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b="1">
                <a:solidFill>
                  <a:schemeClr val="tx1"/>
                </a:solidFill>
              </a:rPr>
              <a:t>MUD Supervisor</a:t>
            </a:r>
            <a:endParaRPr lang="en-CA" sz="1100" b="1" dirty="0">
              <a:solidFill>
                <a:schemeClr val="tx1"/>
              </a:solidFill>
            </a:endParaRPr>
          </a:p>
        </p:txBody>
      </p:sp>
      <p:pic>
        <p:nvPicPr>
          <p:cNvPr id="64" name="Picture 63"/>
          <p:cNvPicPr>
            <a:picLocks noChangeAspect="1"/>
          </p:cNvPicPr>
          <p:nvPr/>
        </p:nvPicPr>
        <p:blipFill rotWithShape="1">
          <a:blip r:embed="rId12">
            <a:extLst>
              <a:ext uri="{28A0092B-C50C-407E-A947-70E740481C1C}">
                <a14:useLocalDpi xmlns:a14="http://schemas.microsoft.com/office/drawing/2010/main" val="0"/>
              </a:ext>
            </a:extLst>
          </a:blip>
          <a:srcRect t="60778" r="55116"/>
          <a:stretch/>
        </p:blipFill>
        <p:spPr>
          <a:xfrm>
            <a:off x="3861156" y="2490756"/>
            <a:ext cx="413189" cy="361067"/>
          </a:xfrm>
          <a:prstGeom prst="rect">
            <a:avLst/>
          </a:prstGeom>
        </p:spPr>
      </p:pic>
    </p:spTree>
    <p:extLst>
      <p:ext uri="{BB962C8B-B14F-4D97-AF65-F5344CB8AC3E}">
        <p14:creationId xmlns:p14="http://schemas.microsoft.com/office/powerpoint/2010/main" val="144298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8740"/>
            <a:ext cx="9144000" cy="1143000"/>
          </a:xfrm>
        </p:spPr>
        <p:txBody>
          <a:bodyPr>
            <a:normAutofit fontScale="90000"/>
          </a:bodyPr>
          <a:lstStyle/>
          <a:p>
            <a:pPr algn="ctr"/>
            <a:r>
              <a:rPr lang="en-CA" b="1" dirty="0" smtClean="0">
                <a:solidFill>
                  <a:srgbClr val="682D8E"/>
                </a:solidFill>
              </a:rPr>
              <a:t>You guess it!  </a:t>
            </a:r>
            <a:r>
              <a:rPr lang="en-CA" dirty="0" smtClean="0"/>
              <a:t>That’s why we need a</a:t>
            </a:r>
            <a:br>
              <a:rPr lang="en-CA" dirty="0" smtClean="0"/>
            </a:br>
            <a:r>
              <a:rPr lang="en-CA" b="1" dirty="0" smtClean="0"/>
              <a:t>simple provisioning interface</a:t>
            </a:r>
            <a:r>
              <a:rPr lang="en-CA" dirty="0"/>
              <a:t/>
            </a:r>
            <a:br>
              <a:rPr lang="en-CA" dirty="0"/>
            </a:br>
            <a:r>
              <a:rPr lang="en-CA" dirty="0" smtClean="0"/>
              <a:t>this stuff is complex!</a:t>
            </a:r>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3707" y="2528900"/>
            <a:ext cx="4374537" cy="3105472"/>
          </a:xfrm>
          <a:prstGeom prst="rect">
            <a:avLst/>
          </a:prstGeom>
        </p:spPr>
      </p:pic>
    </p:spTree>
    <p:extLst>
      <p:ext uri="{BB962C8B-B14F-4D97-AF65-F5344CB8AC3E}">
        <p14:creationId xmlns:p14="http://schemas.microsoft.com/office/powerpoint/2010/main" val="843936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Removing End User Complexity</a:t>
            </a:r>
            <a:br>
              <a:rPr lang="en-CA" dirty="0" smtClean="0"/>
            </a:br>
            <a:r>
              <a:rPr lang="en-CA" dirty="0" smtClean="0"/>
              <a:t>-&gt; Simple user interface</a:t>
            </a:r>
            <a:endParaRPr lang="en-CA" dirty="0"/>
          </a:p>
        </p:txBody>
      </p:sp>
      <p:sp>
        <p:nvSpPr>
          <p:cNvPr id="3" name="Content Placeholder 2"/>
          <p:cNvSpPr>
            <a:spLocks noGrp="1"/>
          </p:cNvSpPr>
          <p:nvPr>
            <p:ph idx="1"/>
          </p:nvPr>
        </p:nvSpPr>
        <p:spPr>
          <a:xfrm>
            <a:off x="1239692" y="1801778"/>
            <a:ext cx="7426949" cy="2495486"/>
          </a:xfrm>
        </p:spPr>
        <p:txBody>
          <a:bodyPr>
            <a:normAutofit fontScale="92500"/>
          </a:bodyPr>
          <a:lstStyle/>
          <a:p>
            <a:r>
              <a:rPr lang="en-CA" dirty="0" smtClean="0"/>
              <a:t>The previous slides have outlined the high level workflow.  The actual workflow and automation can be very complex.  </a:t>
            </a:r>
          </a:p>
          <a:p>
            <a:r>
              <a:rPr lang="en-CA" dirty="0" smtClean="0"/>
              <a:t>One key goal of this project is to present the users with very simple choices to </a:t>
            </a:r>
            <a:r>
              <a:rPr lang="en-CA" b="1" dirty="0" smtClean="0">
                <a:solidFill>
                  <a:srgbClr val="7030A0"/>
                </a:solidFill>
              </a:rPr>
              <a:t>provision</a:t>
            </a:r>
            <a:r>
              <a:rPr lang="en-CA" dirty="0" smtClean="0"/>
              <a:t> and </a:t>
            </a:r>
            <a:r>
              <a:rPr lang="en-CA" b="1" dirty="0" smtClean="0">
                <a:solidFill>
                  <a:srgbClr val="7030A0"/>
                </a:solidFill>
              </a:rPr>
              <a:t>administer</a:t>
            </a:r>
            <a:r>
              <a:rPr lang="en-CA" dirty="0" smtClean="0"/>
              <a:t> a potential complex network.</a:t>
            </a:r>
          </a:p>
          <a:p>
            <a:r>
              <a:rPr lang="en-CA" dirty="0" smtClean="0">
                <a:solidFill>
                  <a:srgbClr val="C00000"/>
                </a:solidFill>
              </a:rPr>
              <a:t>Ideally, the user can only swipe up, down, left and right.</a:t>
            </a:r>
            <a:endParaRPr lang="en-CA" dirty="0">
              <a:solidFill>
                <a:srgbClr val="C00000"/>
              </a:solidFill>
            </a:endParaRPr>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18</a:t>
            </a:fld>
            <a:endParaRPr lang="en-US" dirty="0"/>
          </a:p>
        </p:txBody>
      </p:sp>
      <p:grpSp>
        <p:nvGrpSpPr>
          <p:cNvPr id="24" name="Group 23"/>
          <p:cNvGrpSpPr/>
          <p:nvPr/>
        </p:nvGrpSpPr>
        <p:grpSpPr>
          <a:xfrm>
            <a:off x="1583668" y="4473116"/>
            <a:ext cx="6300698" cy="1692188"/>
            <a:chOff x="378937" y="3540942"/>
            <a:chExt cx="8477536" cy="2513104"/>
          </a:xfrm>
        </p:grpSpPr>
        <p:grpSp>
          <p:nvGrpSpPr>
            <p:cNvPr id="7" name="Group 6"/>
            <p:cNvGrpSpPr/>
            <p:nvPr/>
          </p:nvGrpSpPr>
          <p:grpSpPr>
            <a:xfrm>
              <a:off x="8119078" y="4111779"/>
              <a:ext cx="737395" cy="1004912"/>
              <a:chOff x="5504080" y="5016739"/>
              <a:chExt cx="650147" cy="970913"/>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4080" y="5180308"/>
                <a:ext cx="650147" cy="807344"/>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24208" b="49915"/>
              <a:stretch/>
            </p:blipFill>
            <p:spPr>
              <a:xfrm>
                <a:off x="5727116" y="5016739"/>
                <a:ext cx="340320" cy="223397"/>
              </a:xfrm>
              <a:prstGeom prst="rect">
                <a:avLst/>
              </a:prstGeom>
            </p:spPr>
          </p:pic>
        </p:gr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6107" y="3937740"/>
              <a:ext cx="1186808" cy="1178948"/>
            </a:xfrm>
            <a:prstGeom prst="rect">
              <a:avLst/>
            </a:prstGeom>
          </p:spPr>
        </p:pic>
        <p:cxnSp>
          <p:nvCxnSpPr>
            <p:cNvPr id="11" name="Straight Arrow Connector 10"/>
            <p:cNvCxnSpPr/>
            <p:nvPr/>
          </p:nvCxnSpPr>
          <p:spPr>
            <a:xfrm flipH="1">
              <a:off x="1662231" y="4801836"/>
              <a:ext cx="468052" cy="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7765391" y="4801836"/>
              <a:ext cx="278970" cy="0"/>
            </a:xfrm>
            <a:prstGeom prst="straightConnector1">
              <a:avLst/>
            </a:prstGeom>
            <a:ln w="38100">
              <a:tailEnd type="arrow"/>
            </a:ln>
            <a:effectLst/>
          </p:spPr>
          <p:style>
            <a:lnRef idx="2">
              <a:schemeClr val="dk1"/>
            </a:lnRef>
            <a:fillRef idx="0">
              <a:schemeClr val="dk1"/>
            </a:fillRef>
            <a:effectRef idx="1">
              <a:schemeClr val="dk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3632" y="3544747"/>
              <a:ext cx="1407042" cy="234943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376" y="3540942"/>
              <a:ext cx="1433978" cy="239441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4045" y="3540942"/>
              <a:ext cx="1480666" cy="2394411"/>
            </a:xfrm>
            <a:prstGeom prst="rect">
              <a:avLst/>
            </a:prstGeom>
          </p:spPr>
        </p:pic>
        <p:cxnSp>
          <p:nvCxnSpPr>
            <p:cNvPr id="16" name="Straight Arrow Connector 15"/>
            <p:cNvCxnSpPr/>
            <p:nvPr/>
          </p:nvCxnSpPr>
          <p:spPr>
            <a:xfrm flipH="1">
              <a:off x="5832140" y="4801836"/>
              <a:ext cx="422986" cy="0"/>
            </a:xfrm>
            <a:prstGeom prst="straightConnector1">
              <a:avLst/>
            </a:prstGeom>
            <a:ln w="38100">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a:off x="3860982" y="4801836"/>
              <a:ext cx="422986" cy="0"/>
            </a:xfrm>
            <a:prstGeom prst="straightConnector1">
              <a:avLst/>
            </a:prstGeom>
            <a:ln w="38100">
              <a:tailEnd type="arrow"/>
            </a:ln>
            <a:effectLst/>
          </p:spPr>
          <p:style>
            <a:lnRef idx="2">
              <a:schemeClr val="dk1"/>
            </a:lnRef>
            <a:fillRef idx="0">
              <a:schemeClr val="dk1"/>
            </a:fillRef>
            <a:effectRef idx="1">
              <a:schemeClr val="dk1"/>
            </a:effectRef>
            <a:fontRef idx="minor">
              <a:schemeClr val="tx1"/>
            </a:fontRef>
          </p:style>
        </p:cxn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6146" y="5170058"/>
              <a:ext cx="722219" cy="235375"/>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8501" y="5496714"/>
              <a:ext cx="720443" cy="236803"/>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3461" y="5486839"/>
              <a:ext cx="722219" cy="235375"/>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8937" y="5816659"/>
              <a:ext cx="722221" cy="237387"/>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81287" y="5815279"/>
              <a:ext cx="726417" cy="238767"/>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7288" y="5169627"/>
              <a:ext cx="717410" cy="235806"/>
            </a:xfrm>
            <a:prstGeom prst="rect">
              <a:avLst/>
            </a:prstGeom>
          </p:spPr>
        </p:pic>
      </p:grpSp>
      <p:pic>
        <p:nvPicPr>
          <p:cNvPr id="26" name="Picture 25"/>
          <p:cNvPicPr>
            <a:picLocks noChangeAspect="1"/>
          </p:cNvPicPr>
          <p:nvPr/>
        </p:nvPicPr>
        <p:blipFill>
          <a:blip r:embed="rId14">
            <a:duotone>
              <a:schemeClr val="accent2">
                <a:shade val="45000"/>
                <a:satMod val="135000"/>
              </a:schemeClr>
              <a:prstClr val="white"/>
            </a:duotone>
          </a:blip>
          <a:stretch>
            <a:fillRect/>
          </a:stretch>
        </p:blipFill>
        <p:spPr>
          <a:xfrm>
            <a:off x="2146112" y="5206120"/>
            <a:ext cx="179711" cy="179711"/>
          </a:xfrm>
          <a:prstGeom prst="rect">
            <a:avLst/>
          </a:prstGeom>
        </p:spPr>
      </p:pic>
    </p:spTree>
    <p:extLst>
      <p:ext uri="{BB962C8B-B14F-4D97-AF65-F5344CB8AC3E}">
        <p14:creationId xmlns:p14="http://schemas.microsoft.com/office/powerpoint/2010/main" val="156458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Quarantine of compromised devices</a:t>
            </a:r>
            <a:br>
              <a:rPr lang="en-CA" dirty="0" smtClean="0"/>
            </a:br>
            <a:r>
              <a:rPr lang="en-CA" dirty="0" smtClean="0"/>
              <a:t>-&gt; </a:t>
            </a:r>
            <a:r>
              <a:rPr lang="en-CA" dirty="0"/>
              <a:t>B</a:t>
            </a:r>
            <a:r>
              <a:rPr lang="en-CA" dirty="0" smtClean="0"/>
              <a:t>ehavioural analysis</a:t>
            </a:r>
            <a:endParaRPr lang="en-CA" dirty="0"/>
          </a:p>
        </p:txBody>
      </p:sp>
      <p:sp>
        <p:nvSpPr>
          <p:cNvPr id="3" name="Content Placeholder 2"/>
          <p:cNvSpPr>
            <a:spLocks noGrp="1"/>
          </p:cNvSpPr>
          <p:nvPr>
            <p:ph idx="1"/>
          </p:nvPr>
        </p:nvSpPr>
        <p:spPr>
          <a:xfrm>
            <a:off x="1239692" y="1801779"/>
            <a:ext cx="7426949" cy="1784608"/>
          </a:xfrm>
        </p:spPr>
        <p:txBody>
          <a:bodyPr>
            <a:normAutofit lnSpcReduction="10000"/>
          </a:bodyPr>
          <a:lstStyle/>
          <a:p>
            <a:r>
              <a:rPr lang="en-CA" dirty="0" smtClean="0"/>
              <a:t>The policy part of the MUD profile is created to provide an additional level of protection for the network. This ensures the device will function only as intended and once behavioural changes are noted then the device is logically segregated from the network (quarantine)</a:t>
            </a:r>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19</a:t>
            </a:fld>
            <a:endParaRPr lang="en-US" dirty="0"/>
          </a:p>
        </p:txBody>
      </p:sp>
      <p:sp>
        <p:nvSpPr>
          <p:cNvPr id="6" name="Rectangle 5"/>
          <p:cNvSpPr/>
          <p:nvPr/>
        </p:nvSpPr>
        <p:spPr>
          <a:xfrm>
            <a:off x="1367644" y="3825044"/>
            <a:ext cx="7292748" cy="2448272"/>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Rounded Rectangle 7"/>
          <p:cNvSpPr/>
          <p:nvPr/>
        </p:nvSpPr>
        <p:spPr>
          <a:xfrm>
            <a:off x="4706326" y="4221088"/>
            <a:ext cx="1669102" cy="57606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ounded Rectangle 9"/>
          <p:cNvSpPr/>
          <p:nvPr/>
        </p:nvSpPr>
        <p:spPr>
          <a:xfrm>
            <a:off x="3165017" y="3991184"/>
            <a:ext cx="972108" cy="101041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2391" y="4041662"/>
            <a:ext cx="796795" cy="791518"/>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5743" y="4249023"/>
            <a:ext cx="511620" cy="504540"/>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9938" y="4249023"/>
            <a:ext cx="511620" cy="50454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94560" y="3991184"/>
            <a:ext cx="1010417" cy="1010417"/>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41873" y="4249023"/>
            <a:ext cx="511620" cy="504540"/>
          </a:xfrm>
          <a:prstGeom prst="rect">
            <a:avLst/>
          </a:prstGeom>
        </p:spPr>
      </p:pic>
      <p:cxnSp>
        <p:nvCxnSpPr>
          <p:cNvPr id="33" name="Straight Arrow Connector 32"/>
          <p:cNvCxnSpPr/>
          <p:nvPr/>
        </p:nvCxnSpPr>
        <p:spPr>
          <a:xfrm flipH="1">
            <a:off x="4180756" y="4495240"/>
            <a:ext cx="525570" cy="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0" idx="1"/>
            <a:endCxn id="19" idx="3"/>
          </p:cNvCxnSpPr>
          <p:nvPr/>
        </p:nvCxnSpPr>
        <p:spPr>
          <a:xfrm flipH="1">
            <a:off x="2804977" y="4496393"/>
            <a:ext cx="360040" cy="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7039834" y="4355812"/>
            <a:ext cx="1313180" cy="369332"/>
          </a:xfrm>
          <a:prstGeom prst="rect">
            <a:avLst/>
          </a:prstGeom>
          <a:noFill/>
        </p:spPr>
        <p:txBody>
          <a:bodyPr wrap="none" rtlCol="0">
            <a:spAutoFit/>
          </a:bodyPr>
          <a:lstStyle/>
          <a:p>
            <a:r>
              <a:rPr lang="en-US" dirty="0" smtClean="0"/>
              <a:t>Appliances</a:t>
            </a:r>
          </a:p>
        </p:txBody>
      </p:sp>
      <p:sp>
        <p:nvSpPr>
          <p:cNvPr id="42" name="Rounded Rectangle 41"/>
          <p:cNvSpPr/>
          <p:nvPr/>
        </p:nvSpPr>
        <p:spPr>
          <a:xfrm>
            <a:off x="3350930" y="5391331"/>
            <a:ext cx="612068" cy="607481"/>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3" name="Straight Arrow Connector 42"/>
          <p:cNvCxnSpPr>
            <a:endCxn id="10" idx="2"/>
          </p:cNvCxnSpPr>
          <p:nvPr/>
        </p:nvCxnSpPr>
        <p:spPr>
          <a:xfrm flipV="1">
            <a:off x="3647271" y="5001601"/>
            <a:ext cx="3800" cy="645864"/>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44" name="Rectangle 43"/>
          <p:cNvSpPr/>
          <p:nvPr/>
        </p:nvSpPr>
        <p:spPr>
          <a:xfrm>
            <a:off x="1826422" y="5373216"/>
            <a:ext cx="1531188" cy="646331"/>
          </a:xfrm>
          <a:prstGeom prst="rect">
            <a:avLst/>
          </a:prstGeom>
        </p:spPr>
        <p:txBody>
          <a:bodyPr wrap="none">
            <a:spAutoFit/>
          </a:bodyPr>
          <a:lstStyle/>
          <a:p>
            <a:pPr algn="r"/>
            <a:r>
              <a:rPr lang="en-US" dirty="0" smtClean="0"/>
              <a:t>Management</a:t>
            </a:r>
          </a:p>
          <a:p>
            <a:pPr algn="r"/>
            <a:r>
              <a:rPr lang="en-US" dirty="0" smtClean="0"/>
              <a:t>Application</a:t>
            </a:r>
          </a:p>
        </p:txBody>
      </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3808" y="4249023"/>
            <a:ext cx="511620" cy="504540"/>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9763" y="5436062"/>
            <a:ext cx="335015" cy="540924"/>
          </a:xfrm>
          <a:prstGeom prst="rect">
            <a:avLst/>
          </a:prstGeom>
        </p:spPr>
      </p:pic>
      <p:sp>
        <p:nvSpPr>
          <p:cNvPr id="54" name="TextBox 53"/>
          <p:cNvSpPr txBox="1"/>
          <p:nvPr/>
        </p:nvSpPr>
        <p:spPr>
          <a:xfrm>
            <a:off x="6481470" y="4041068"/>
            <a:ext cx="466794" cy="769441"/>
          </a:xfrm>
          <a:prstGeom prst="rect">
            <a:avLst/>
          </a:prstGeom>
          <a:noFill/>
        </p:spPr>
        <p:txBody>
          <a:bodyPr wrap="none" rtlCol="0">
            <a:spAutoFit/>
          </a:bodyPr>
          <a:lstStyle/>
          <a:p>
            <a:r>
              <a:rPr lang="en-CA" sz="4400" dirty="0">
                <a:solidFill>
                  <a:srgbClr val="C00000"/>
                </a:solidFill>
              </a:rPr>
              <a:t>x</a:t>
            </a:r>
          </a:p>
        </p:txBody>
      </p:sp>
      <p:sp>
        <p:nvSpPr>
          <p:cNvPr id="55" name="Rectangle 54"/>
          <p:cNvSpPr/>
          <p:nvPr/>
        </p:nvSpPr>
        <p:spPr>
          <a:xfrm>
            <a:off x="5253323" y="5392343"/>
            <a:ext cx="3288080" cy="646331"/>
          </a:xfrm>
          <a:prstGeom prst="rect">
            <a:avLst/>
          </a:prstGeom>
        </p:spPr>
        <p:txBody>
          <a:bodyPr wrap="none">
            <a:spAutoFit/>
          </a:bodyPr>
          <a:lstStyle/>
          <a:p>
            <a:r>
              <a:rPr lang="en-US" dirty="0" smtClean="0"/>
              <a:t>The refrigerator is quarantined</a:t>
            </a:r>
          </a:p>
          <a:p>
            <a:r>
              <a:rPr lang="en-US" dirty="0" smtClean="0"/>
              <a:t>- Bad lettuce </a:t>
            </a:r>
            <a:r>
              <a:rPr lang="en-US" dirty="0" smtClean="0">
                <a:sym typeface="Wingdings" panose="05000000000000000000" pitchFamily="2" charset="2"/>
              </a:rPr>
              <a:t></a:t>
            </a:r>
            <a:endParaRPr lang="en-US" dirty="0" smtClean="0"/>
          </a:p>
        </p:txBody>
      </p:sp>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0754" y="5457589"/>
            <a:ext cx="722727" cy="235541"/>
          </a:xfrm>
          <a:prstGeom prst="rect">
            <a:avLst/>
          </a:prstGeom>
        </p:spPr>
      </p:pic>
      <p:pic>
        <p:nvPicPr>
          <p:cNvPr id="61" name="Picture 60"/>
          <p:cNvPicPr>
            <a:picLocks noChangeAspect="1"/>
          </p:cNvPicPr>
          <p:nvPr/>
        </p:nvPicPr>
        <p:blipFill>
          <a:blip r:embed="rId8">
            <a:duotone>
              <a:schemeClr val="accent2">
                <a:shade val="45000"/>
                <a:satMod val="135000"/>
              </a:schemeClr>
              <a:prstClr val="white"/>
            </a:duotone>
          </a:blip>
          <a:stretch>
            <a:fillRect/>
          </a:stretch>
        </p:blipFill>
        <p:spPr>
          <a:xfrm>
            <a:off x="3656964" y="4513087"/>
            <a:ext cx="179711" cy="179711"/>
          </a:xfrm>
          <a:prstGeom prst="rect">
            <a:avLst/>
          </a:prstGeom>
        </p:spPr>
      </p:pic>
    </p:spTree>
    <p:extLst>
      <p:ext uri="{BB962C8B-B14F-4D97-AF65-F5344CB8AC3E}">
        <p14:creationId xmlns:p14="http://schemas.microsoft.com/office/powerpoint/2010/main" val="190835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16"/>
            <a:ext cx="9144000" cy="2016680"/>
          </a:xfrm>
        </p:spPr>
        <p:txBody>
          <a:bodyPr>
            <a:normAutofit/>
          </a:bodyPr>
          <a:lstStyle/>
          <a:p>
            <a:pPr algn="ctr"/>
            <a:r>
              <a:rPr lang="en-US" sz="2500" dirty="0"/>
              <a:t>Today's home network and IoT </a:t>
            </a:r>
            <a:r>
              <a:rPr lang="en-US" sz="2500" dirty="0" smtClean="0">
                <a:solidFill>
                  <a:srgbClr val="7030A0"/>
                </a:solidFill>
              </a:rPr>
              <a:t>products</a:t>
            </a:r>
            <a:r>
              <a:rPr lang="en-US" sz="2500" dirty="0" smtClean="0"/>
              <a:t> and </a:t>
            </a:r>
            <a:r>
              <a:rPr lang="en-US" sz="2500" dirty="0" smtClean="0">
                <a:solidFill>
                  <a:srgbClr val="7030A0"/>
                </a:solidFill>
              </a:rPr>
              <a:t>solutions</a:t>
            </a:r>
            <a:r>
              <a:rPr lang="en-US" sz="2500" dirty="0" smtClean="0"/>
              <a:t> </a:t>
            </a:r>
            <a:r>
              <a:rPr lang="en-US" sz="2500" dirty="0">
                <a:solidFill>
                  <a:schemeClr val="tx1"/>
                </a:solidFill>
              </a:rPr>
              <a:t>lack secure testing </a:t>
            </a:r>
            <a:r>
              <a:rPr lang="en-US" sz="2500" dirty="0"/>
              <a:t>and </a:t>
            </a:r>
            <a:r>
              <a:rPr lang="en-US" sz="2500" dirty="0" smtClean="0">
                <a:solidFill>
                  <a:schemeClr val="tx1"/>
                </a:solidFill>
              </a:rPr>
              <a:t>design</a:t>
            </a:r>
            <a:r>
              <a:rPr lang="en-US" sz="2500" dirty="0" smtClean="0"/>
              <a:t>. Home network require </a:t>
            </a:r>
            <a:r>
              <a:rPr lang="en-US" sz="2500" dirty="0"/>
              <a:t>active monitoring to mitigate the risks of attack</a:t>
            </a:r>
            <a:r>
              <a:rPr lang="en-US" sz="2500" dirty="0" smtClean="0"/>
              <a:t>.</a:t>
            </a:r>
            <a:endParaRPr lang="en-US" sz="25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rcRect t="7075" b="7075"/>
          <a:stretch>
            <a:fillRect/>
          </a:stretch>
        </p:blipFill>
        <p:spPr>
          <a:xfrm>
            <a:off x="2083800" y="2024844"/>
            <a:ext cx="4976399" cy="3445642"/>
          </a:xfrm>
        </p:spPr>
      </p:pic>
      <p:sp>
        <p:nvSpPr>
          <p:cNvPr id="3" name="Slide Number Placeholder 2"/>
          <p:cNvSpPr>
            <a:spLocks noGrp="1"/>
          </p:cNvSpPr>
          <p:nvPr>
            <p:ph type="sldNum" sz="quarter" idx="11"/>
          </p:nvPr>
        </p:nvSpPr>
        <p:spPr/>
        <p:txBody>
          <a:bodyPr/>
          <a:lstStyle/>
          <a:p>
            <a:fld id="{B9E795CD-93B8-DA4A-B13D-227462B2D34D}" type="slidenum">
              <a:rPr lang="en-US" smtClean="0"/>
              <a:pPr/>
              <a:t>2</a:t>
            </a:fld>
            <a:endParaRPr lang="en-US"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Rectangle 4"/>
          <p:cNvSpPr/>
          <p:nvPr/>
        </p:nvSpPr>
        <p:spPr>
          <a:xfrm>
            <a:off x="1853947" y="5802607"/>
            <a:ext cx="5436104" cy="369332"/>
          </a:xfrm>
          <a:prstGeom prst="rect">
            <a:avLst/>
          </a:prstGeom>
        </p:spPr>
        <p:txBody>
          <a:bodyPr wrap="none">
            <a:spAutoFit/>
          </a:bodyPr>
          <a:lstStyle/>
          <a:p>
            <a:r>
              <a:rPr lang="en-US" dirty="0">
                <a:solidFill>
                  <a:srgbClr val="7030A0"/>
                </a:solidFill>
              </a:rPr>
              <a:t>home </a:t>
            </a:r>
            <a:r>
              <a:rPr lang="en-US" dirty="0" smtClean="0">
                <a:solidFill>
                  <a:srgbClr val="7030A0"/>
                </a:solidFill>
              </a:rPr>
              <a:t>network = home and small business network </a:t>
            </a:r>
            <a:endParaRPr lang="en-CA" dirty="0">
              <a:solidFill>
                <a:srgbClr val="7030A0"/>
              </a:solidFill>
            </a:endParaRPr>
          </a:p>
        </p:txBody>
      </p:sp>
    </p:spTree>
    <p:extLst>
      <p:ext uri="{BB962C8B-B14F-4D97-AF65-F5344CB8AC3E}">
        <p14:creationId xmlns:p14="http://schemas.microsoft.com/office/powerpoint/2010/main" val="661419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Secure Remote Access</a:t>
            </a:r>
            <a:br>
              <a:rPr lang="en-CA" dirty="0" smtClean="0"/>
            </a:br>
            <a:r>
              <a:rPr lang="en-CA" dirty="0" smtClean="0"/>
              <a:t>-&gt; Trusted authentication &amp; accessible</a:t>
            </a:r>
            <a:endParaRPr lang="en-CA" dirty="0"/>
          </a:p>
        </p:txBody>
      </p:sp>
      <p:sp>
        <p:nvSpPr>
          <p:cNvPr id="3" name="Content Placeholder 2"/>
          <p:cNvSpPr>
            <a:spLocks noGrp="1"/>
          </p:cNvSpPr>
          <p:nvPr>
            <p:ph idx="1"/>
          </p:nvPr>
        </p:nvSpPr>
        <p:spPr/>
        <p:txBody>
          <a:bodyPr/>
          <a:lstStyle/>
          <a:p>
            <a:r>
              <a:rPr lang="en-CA" dirty="0" smtClean="0"/>
              <a:t>Removing the complication surrounding enabling trusted secure remote access to home network is a key goal of this project (not for the initial prototype)  </a:t>
            </a:r>
          </a:p>
          <a:p>
            <a:r>
              <a:rPr lang="en-CA" dirty="0" smtClean="0"/>
              <a:t>Need an internet resolvable domain name for the SHG to remotely connect. i.e.  </a:t>
            </a:r>
            <a:r>
              <a:rPr lang="en-CA" b="1" dirty="0" smtClean="0">
                <a:solidFill>
                  <a:srgbClr val="C00000"/>
                </a:solidFill>
              </a:rPr>
              <a:t>“myhome.ca”</a:t>
            </a:r>
            <a:endParaRPr lang="en-CA" b="1" dirty="0">
              <a:solidFill>
                <a:srgbClr val="C00000"/>
              </a:solidFill>
            </a:endParaRPr>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20</a:t>
            </a:fld>
            <a:endParaRPr lang="en-US" dirty="0"/>
          </a:p>
        </p:txBody>
      </p:sp>
      <p:cxnSp>
        <p:nvCxnSpPr>
          <p:cNvPr id="6" name="Straight Arrow Connector 5"/>
          <p:cNvCxnSpPr/>
          <p:nvPr/>
        </p:nvCxnSpPr>
        <p:spPr>
          <a:xfrm>
            <a:off x="3362630" y="5327595"/>
            <a:ext cx="2478591" cy="0"/>
          </a:xfrm>
          <a:prstGeom prst="straightConnector1">
            <a:avLst/>
          </a:prstGeom>
          <a:ln w="38100">
            <a:solidFill>
              <a:srgbClr val="C00000"/>
            </a:solidFill>
            <a:tailEnd type="arrow"/>
          </a:ln>
          <a:effectLst/>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8975" y="5149076"/>
            <a:ext cx="1086245" cy="35703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66791" y="3573016"/>
            <a:ext cx="1010417" cy="1010417"/>
          </a:xfrm>
          <a:prstGeom prst="rect">
            <a:avLst/>
          </a:prstGeom>
        </p:spPr>
      </p:pic>
      <p:grpSp>
        <p:nvGrpSpPr>
          <p:cNvPr id="23" name="Group 22"/>
          <p:cNvGrpSpPr/>
          <p:nvPr/>
        </p:nvGrpSpPr>
        <p:grpSpPr>
          <a:xfrm>
            <a:off x="6144954" y="4287802"/>
            <a:ext cx="1186808" cy="1178948"/>
            <a:chOff x="6513650" y="4723980"/>
            <a:chExt cx="1186808" cy="1178948"/>
          </a:xfrm>
        </p:grpSpPr>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13650" y="4723980"/>
              <a:ext cx="1186808" cy="1178948"/>
            </a:xfrm>
            <a:prstGeom prst="rect">
              <a:avLst/>
            </a:prstGeom>
          </p:spPr>
        </p:pic>
        <p:pic>
          <p:nvPicPr>
            <p:cNvPr id="14" name="Picture 13"/>
            <p:cNvPicPr>
              <a:picLocks noChangeAspect="1"/>
            </p:cNvPicPr>
            <p:nvPr/>
          </p:nvPicPr>
          <p:blipFill>
            <a:blip r:embed="rId5">
              <a:duotone>
                <a:schemeClr val="accent2">
                  <a:shade val="45000"/>
                  <a:satMod val="135000"/>
                </a:schemeClr>
                <a:prstClr val="white"/>
              </a:duotone>
            </a:blip>
            <a:stretch>
              <a:fillRect/>
            </a:stretch>
          </p:blipFill>
          <p:spPr>
            <a:xfrm>
              <a:off x="7035046" y="5408056"/>
              <a:ext cx="306696" cy="306696"/>
            </a:xfrm>
            <a:prstGeom prst="rect">
              <a:avLst/>
            </a:prstGeom>
          </p:spPr>
        </p:pic>
      </p:grpSp>
      <p:cxnSp>
        <p:nvCxnSpPr>
          <p:cNvPr id="15" name="Straight Arrow Connector 14"/>
          <p:cNvCxnSpPr/>
          <p:nvPr/>
        </p:nvCxnSpPr>
        <p:spPr>
          <a:xfrm flipH="1">
            <a:off x="3355160" y="4391627"/>
            <a:ext cx="701315" cy="692564"/>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H="1" flipV="1">
            <a:off x="5066893" y="4388613"/>
            <a:ext cx="783778" cy="67993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a:off x="3362630" y="5545964"/>
            <a:ext cx="2488041" cy="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2117706" y="4023977"/>
            <a:ext cx="1041419" cy="1706349"/>
            <a:chOff x="2375756" y="3737217"/>
            <a:chExt cx="1380581" cy="2536099"/>
          </a:xfrm>
        </p:grpSpPr>
        <p:grpSp>
          <p:nvGrpSpPr>
            <p:cNvPr id="9" name="Group 8"/>
            <p:cNvGrpSpPr/>
            <p:nvPr/>
          </p:nvGrpSpPr>
          <p:grpSpPr>
            <a:xfrm>
              <a:off x="2375756" y="3737217"/>
              <a:ext cx="1380581" cy="2536099"/>
              <a:chOff x="6107743" y="3220269"/>
              <a:chExt cx="1620180" cy="2924850"/>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743" y="3220269"/>
                <a:ext cx="1620180" cy="2924850"/>
              </a:xfrm>
              <a:prstGeom prst="rect">
                <a:avLst/>
              </a:prstGeom>
            </p:spPr>
          </p:pic>
          <p:sp>
            <p:nvSpPr>
              <p:cNvPr id="11" name="Rectangle 10"/>
              <p:cNvSpPr/>
              <p:nvPr/>
            </p:nvSpPr>
            <p:spPr>
              <a:xfrm>
                <a:off x="6306002" y="3601621"/>
                <a:ext cx="1260140" cy="2084970"/>
              </a:xfrm>
              <a:prstGeom prst="rect">
                <a:avLst/>
              </a:prstGeom>
              <a:solidFill>
                <a:srgbClr val="147448"/>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CA" sz="1400" b="1" dirty="0">
                    <a:latin typeface="Arial" panose="020B0604020202020204" pitchFamily="34" charset="0"/>
                    <a:cs typeface="Arial" panose="020B0604020202020204" pitchFamily="34" charset="0"/>
                  </a:rPr>
                  <a:t>Mobile</a:t>
                </a:r>
                <a:endParaRPr lang="en-CA" b="1"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5367" y="4029332"/>
                <a:ext cx="1086246" cy="357039"/>
              </a:xfrm>
              <a:prstGeom prst="rect">
                <a:avLst/>
              </a:prstGeom>
            </p:spPr>
          </p:pic>
        </p:gr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64258" y="4943124"/>
              <a:ext cx="672864" cy="672864"/>
            </a:xfrm>
            <a:prstGeom prst="rect">
              <a:avLst/>
            </a:prstGeom>
          </p:spPr>
        </p:pic>
      </p:grpSp>
      <p:sp>
        <p:nvSpPr>
          <p:cNvPr id="24" name="Rectangle 23"/>
          <p:cNvSpPr/>
          <p:nvPr/>
        </p:nvSpPr>
        <p:spPr>
          <a:xfrm>
            <a:off x="5974943" y="5360657"/>
            <a:ext cx="1454244" cy="369332"/>
          </a:xfrm>
          <a:prstGeom prst="rect">
            <a:avLst/>
          </a:prstGeom>
        </p:spPr>
        <p:txBody>
          <a:bodyPr wrap="none">
            <a:spAutoFit/>
          </a:bodyPr>
          <a:lstStyle/>
          <a:p>
            <a:r>
              <a:rPr lang="en-CA" b="1" dirty="0">
                <a:solidFill>
                  <a:srgbClr val="C00000"/>
                </a:solidFill>
              </a:rPr>
              <a:t>myhome.ca</a:t>
            </a:r>
            <a:endParaRPr lang="en-CA" dirty="0"/>
          </a:p>
        </p:txBody>
      </p:sp>
      <p:sp>
        <p:nvSpPr>
          <p:cNvPr id="25" name="Rectangle 24"/>
          <p:cNvSpPr/>
          <p:nvPr/>
        </p:nvSpPr>
        <p:spPr>
          <a:xfrm>
            <a:off x="0" y="6006770"/>
            <a:ext cx="9100674" cy="338554"/>
          </a:xfrm>
          <a:prstGeom prst="rect">
            <a:avLst/>
          </a:prstGeom>
        </p:spPr>
        <p:txBody>
          <a:bodyPr wrap="square">
            <a:spAutoFit/>
          </a:bodyPr>
          <a:lstStyle/>
          <a:p>
            <a:pPr algn="ctr"/>
            <a:r>
              <a:rPr lang="en-CA" sz="1600" b="1" dirty="0" smtClean="0">
                <a:solidFill>
                  <a:srgbClr val="682D8E"/>
                </a:solidFill>
              </a:rPr>
              <a:t>The prototype will </a:t>
            </a:r>
            <a:r>
              <a:rPr lang="en-CA" sz="1600" b="1" dirty="0">
                <a:solidFill>
                  <a:srgbClr val="682D8E"/>
                </a:solidFill>
              </a:rPr>
              <a:t>use </a:t>
            </a:r>
            <a:r>
              <a:rPr lang="en-CA" sz="1600" b="1" dirty="0" smtClean="0">
                <a:solidFill>
                  <a:srgbClr val="682D8E"/>
                </a:solidFill>
              </a:rPr>
              <a:t>securehomegateway.ca 3</a:t>
            </a:r>
            <a:r>
              <a:rPr lang="en-CA" sz="1600" b="1" baseline="30000" dirty="0" smtClean="0">
                <a:solidFill>
                  <a:srgbClr val="682D8E"/>
                </a:solidFill>
              </a:rPr>
              <a:t>rd</a:t>
            </a:r>
            <a:r>
              <a:rPr lang="en-CA" sz="1600" b="1" dirty="0" smtClean="0">
                <a:solidFill>
                  <a:srgbClr val="682D8E"/>
                </a:solidFill>
              </a:rPr>
              <a:t> level domains</a:t>
            </a:r>
            <a:endParaRPr lang="en-CA" sz="1600" b="1" dirty="0">
              <a:solidFill>
                <a:srgbClr val="682D8E"/>
              </a:solidFill>
            </a:endParaRPr>
          </a:p>
        </p:txBody>
      </p:sp>
    </p:spTree>
    <p:extLst>
      <p:ext uri="{BB962C8B-B14F-4D97-AF65-F5344CB8AC3E}">
        <p14:creationId xmlns:p14="http://schemas.microsoft.com/office/powerpoint/2010/main" val="320517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692" y="485800"/>
            <a:ext cx="7426949" cy="1143000"/>
          </a:xfrm>
        </p:spPr>
        <p:txBody>
          <a:bodyPr>
            <a:normAutofit/>
          </a:bodyPr>
          <a:lstStyle/>
          <a:p>
            <a:r>
              <a:rPr lang="en-CA" b="1" dirty="0" smtClean="0"/>
              <a:t>The focus is on Automation</a:t>
            </a:r>
            <a:endParaRPr lang="en-US" b="1" dirty="0"/>
          </a:p>
        </p:txBody>
      </p:sp>
      <p:sp>
        <p:nvSpPr>
          <p:cNvPr id="13" name="TextBox 12"/>
          <p:cNvSpPr txBox="1"/>
          <p:nvPr/>
        </p:nvSpPr>
        <p:spPr>
          <a:xfrm>
            <a:off x="4239699" y="2904885"/>
            <a:ext cx="644728" cy="1200329"/>
          </a:xfrm>
          <a:prstGeom prst="rect">
            <a:avLst/>
          </a:prstGeom>
          <a:noFill/>
        </p:spPr>
        <p:txBody>
          <a:bodyPr wrap="none" rtlCol="0">
            <a:spAutoFit/>
          </a:bodyPr>
          <a:lstStyle/>
          <a:p>
            <a:pPr algn="ctr"/>
            <a:r>
              <a:rPr lang="en-CA" sz="7200" b="1" dirty="0" smtClean="0"/>
              <a:t>+</a:t>
            </a:r>
          </a:p>
        </p:txBody>
      </p:sp>
      <p:sp>
        <p:nvSpPr>
          <p:cNvPr id="14" name="TextBox 13"/>
          <p:cNvSpPr txBox="1"/>
          <p:nvPr/>
        </p:nvSpPr>
        <p:spPr>
          <a:xfrm>
            <a:off x="275849" y="1548352"/>
            <a:ext cx="3828099" cy="830997"/>
          </a:xfrm>
          <a:prstGeom prst="rect">
            <a:avLst/>
          </a:prstGeom>
          <a:noFill/>
        </p:spPr>
        <p:txBody>
          <a:bodyPr wrap="none" rtlCol="0">
            <a:spAutoFit/>
          </a:bodyPr>
          <a:lstStyle/>
          <a:p>
            <a:pPr algn="ctr"/>
            <a:r>
              <a:rPr lang="en-CA" sz="2400" b="1" dirty="0" smtClean="0"/>
              <a:t>Secure Gateway </a:t>
            </a:r>
          </a:p>
          <a:p>
            <a:pPr algn="ctr"/>
            <a:r>
              <a:rPr lang="en-CA" sz="2400" b="1" dirty="0" smtClean="0"/>
              <a:t>Provisioning Automation</a:t>
            </a:r>
            <a:endParaRPr lang="en-US" sz="2400" b="1" dirty="0"/>
          </a:p>
        </p:txBody>
      </p:sp>
      <p:sp>
        <p:nvSpPr>
          <p:cNvPr id="15" name="TextBox 14"/>
          <p:cNvSpPr txBox="1"/>
          <p:nvPr/>
        </p:nvSpPr>
        <p:spPr>
          <a:xfrm>
            <a:off x="5200145" y="1548352"/>
            <a:ext cx="3828099" cy="830997"/>
          </a:xfrm>
          <a:prstGeom prst="rect">
            <a:avLst/>
          </a:prstGeom>
          <a:noFill/>
        </p:spPr>
        <p:txBody>
          <a:bodyPr wrap="none" rtlCol="0">
            <a:spAutoFit/>
          </a:bodyPr>
          <a:lstStyle/>
          <a:p>
            <a:pPr algn="ctr"/>
            <a:r>
              <a:rPr lang="en-CA" sz="2400" b="1" dirty="0" smtClean="0"/>
              <a:t>Secure Device</a:t>
            </a:r>
          </a:p>
          <a:p>
            <a:pPr algn="ctr"/>
            <a:r>
              <a:rPr lang="en-CA" sz="2400" b="1" dirty="0" smtClean="0"/>
              <a:t>Provisioning Automation</a:t>
            </a:r>
            <a:endParaRPr lang="en-US" sz="2400" b="1" dirty="0"/>
          </a:p>
        </p:txBody>
      </p:sp>
      <p:pic>
        <p:nvPicPr>
          <p:cNvPr id="16" name="Content Placeholder 7"/>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69975" y="2406583"/>
            <a:ext cx="3722505" cy="2642597"/>
          </a:xfr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980" y="2524877"/>
            <a:ext cx="3389232" cy="2406008"/>
          </a:xfrm>
          <a:prstGeom prst="rect">
            <a:avLst/>
          </a:prstGeom>
        </p:spPr>
      </p:pic>
      <p:sp>
        <p:nvSpPr>
          <p:cNvPr id="18" name="TextBox 17"/>
          <p:cNvSpPr txBox="1"/>
          <p:nvPr/>
        </p:nvSpPr>
        <p:spPr>
          <a:xfrm>
            <a:off x="2740466" y="5265204"/>
            <a:ext cx="3685625" cy="923330"/>
          </a:xfrm>
          <a:prstGeom prst="rect">
            <a:avLst/>
          </a:prstGeom>
          <a:noFill/>
        </p:spPr>
        <p:txBody>
          <a:bodyPr wrap="none" rtlCol="0">
            <a:spAutoFit/>
          </a:bodyPr>
          <a:lstStyle/>
          <a:p>
            <a:pPr algn="ctr"/>
            <a:r>
              <a:rPr lang="en-CA" sz="5400" b="1" dirty="0" smtClean="0">
                <a:solidFill>
                  <a:srgbClr val="682D8E"/>
                </a:solidFill>
              </a:rPr>
              <a:t>Innovation</a:t>
            </a:r>
            <a:endParaRPr lang="en-CA" sz="7200" b="1" dirty="0" smtClean="0">
              <a:solidFill>
                <a:srgbClr val="682D8E"/>
              </a:solidFill>
            </a:endParaRPr>
          </a:p>
        </p:txBody>
      </p:sp>
      <p:sp>
        <p:nvSpPr>
          <p:cNvPr id="3" name="Slide Number Placeholder 2"/>
          <p:cNvSpPr>
            <a:spLocks noGrp="1"/>
          </p:cNvSpPr>
          <p:nvPr>
            <p:ph type="sldNum" sz="quarter" idx="11"/>
          </p:nvPr>
        </p:nvSpPr>
        <p:spPr/>
        <p:txBody>
          <a:bodyPr/>
          <a:lstStyle/>
          <a:p>
            <a:fld id="{B9E795CD-93B8-DA4A-B13D-227462B2D34D}" type="slidenum">
              <a:rPr lang="en-US" smtClean="0"/>
              <a:pPr/>
              <a:t>21</a:t>
            </a:fld>
            <a:endParaRPr lang="en-US"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3892476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1 (this is the revised story </a:t>
            </a:r>
            <a:r>
              <a:rPr lang="en-CA"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CA" dirty="0" smtClean="0"/>
              <a:t>When you buy a CIRA secure home gateway, it comes bundled with a DNSSEC signed 3</a:t>
            </a:r>
            <a:r>
              <a:rPr lang="en-CA" baseline="30000" dirty="0" smtClean="0"/>
              <a:t>rd</a:t>
            </a:r>
            <a:r>
              <a:rPr lang="en-CA" dirty="0" smtClean="0"/>
              <a:t> level .CA domain.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9912" y="3490806"/>
            <a:ext cx="1632717" cy="16436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447" y="3174203"/>
            <a:ext cx="1947686" cy="1934786"/>
          </a:xfrm>
          <a:prstGeom prst="rect">
            <a:avLst/>
          </a:prstGeom>
        </p:spPr>
      </p:pic>
      <p:sp>
        <p:nvSpPr>
          <p:cNvPr id="8" name="TextBox 7"/>
          <p:cNvSpPr txBox="1"/>
          <p:nvPr/>
        </p:nvSpPr>
        <p:spPr>
          <a:xfrm>
            <a:off x="2835715" y="3575193"/>
            <a:ext cx="747320" cy="1446550"/>
          </a:xfrm>
          <a:prstGeom prst="rect">
            <a:avLst/>
          </a:prstGeom>
          <a:noFill/>
        </p:spPr>
        <p:txBody>
          <a:bodyPr wrap="none" rtlCol="0">
            <a:spAutoFit/>
          </a:bodyPr>
          <a:lstStyle/>
          <a:p>
            <a:r>
              <a:rPr lang="en-CA" sz="8800" b="1" dirty="0" smtClean="0"/>
              <a:t>+</a:t>
            </a:r>
            <a:endParaRPr lang="en-US" sz="8800" b="1" dirty="0"/>
          </a:p>
        </p:txBody>
      </p:sp>
      <p:sp>
        <p:nvSpPr>
          <p:cNvPr id="9" name="TextBox 8"/>
          <p:cNvSpPr txBox="1"/>
          <p:nvPr/>
        </p:nvSpPr>
        <p:spPr>
          <a:xfrm>
            <a:off x="6816775" y="4251108"/>
            <a:ext cx="1548172" cy="1200329"/>
          </a:xfrm>
          <a:prstGeom prst="rect">
            <a:avLst/>
          </a:prstGeom>
          <a:noFill/>
        </p:spPr>
        <p:txBody>
          <a:bodyPr wrap="square" rtlCol="0">
            <a:spAutoFit/>
          </a:bodyPr>
          <a:lstStyle/>
          <a:p>
            <a:pPr algn="ctr"/>
            <a:r>
              <a:rPr lang="en-CA" dirty="0" smtClean="0"/>
              <a:t>QR Code to activate provisioning and domain)</a:t>
            </a:r>
            <a:endParaRPr lang="en-US" dirty="0"/>
          </a:p>
        </p:txBody>
      </p:sp>
      <p:sp>
        <p:nvSpPr>
          <p:cNvPr id="10" name="TextBox 9"/>
          <p:cNvSpPr txBox="1"/>
          <p:nvPr/>
        </p:nvSpPr>
        <p:spPr>
          <a:xfrm>
            <a:off x="2534389" y="5072033"/>
            <a:ext cx="4052412" cy="646331"/>
          </a:xfrm>
          <a:prstGeom prst="rect">
            <a:avLst/>
          </a:prstGeom>
          <a:noFill/>
        </p:spPr>
        <p:txBody>
          <a:bodyPr wrap="square" rtlCol="0">
            <a:spAutoFit/>
          </a:bodyPr>
          <a:lstStyle/>
          <a:p>
            <a:pPr algn="ctr"/>
            <a:r>
              <a:rPr lang="en-US" dirty="0" smtClean="0">
                <a:solidFill>
                  <a:srgbClr val="008000"/>
                </a:solidFill>
              </a:rPr>
              <a:t>3</a:t>
            </a:r>
            <a:r>
              <a:rPr lang="en-US" baseline="30000" dirty="0" smtClean="0">
                <a:solidFill>
                  <a:srgbClr val="008000"/>
                </a:solidFill>
              </a:rPr>
              <a:t>rd</a:t>
            </a:r>
            <a:r>
              <a:rPr lang="en-US" dirty="0" smtClean="0">
                <a:solidFill>
                  <a:srgbClr val="008000"/>
                </a:solidFill>
              </a:rPr>
              <a:t> level domain</a:t>
            </a:r>
          </a:p>
          <a:p>
            <a:pPr algn="ctr"/>
            <a:r>
              <a:rPr lang="en-US" dirty="0" smtClean="0">
                <a:solidFill>
                  <a:srgbClr val="682D8E"/>
                </a:solidFill>
              </a:rPr>
              <a:t>domain</a:t>
            </a:r>
            <a:r>
              <a:rPr lang="en-US" dirty="0" smtClean="0">
                <a:solidFill>
                  <a:srgbClr val="008000"/>
                </a:solidFill>
              </a:rPr>
              <a:t>.securehomegateway.ca</a:t>
            </a:r>
            <a:endParaRPr lang="en-US" dirty="0">
              <a:solidFill>
                <a:srgbClr val="008000"/>
              </a:solidFill>
            </a:endParaRPr>
          </a:p>
        </p:txBody>
      </p:sp>
      <p:sp>
        <p:nvSpPr>
          <p:cNvPr id="11" name="Slide Number Placeholder 10"/>
          <p:cNvSpPr>
            <a:spLocks noGrp="1"/>
          </p:cNvSpPr>
          <p:nvPr>
            <p:ph type="sldNum" sz="quarter" idx="11"/>
          </p:nvPr>
        </p:nvSpPr>
        <p:spPr/>
        <p:txBody>
          <a:bodyPr/>
          <a:lstStyle/>
          <a:p>
            <a:fld id="{B9E795CD-93B8-DA4A-B13D-227462B2D34D}" type="slidenum">
              <a:rPr lang="en-US" smtClean="0"/>
              <a:pPr/>
              <a:t>22</a:t>
            </a:fld>
            <a:endParaRPr lang="en-US" dirty="0"/>
          </a:p>
        </p:txBody>
      </p:sp>
      <p:sp>
        <p:nvSpPr>
          <p:cNvPr id="12" name="Footer Placeholder 11"/>
          <p:cNvSpPr>
            <a:spLocks noGrp="1"/>
          </p:cNvSpPr>
          <p:nvPr>
            <p:ph type="ftr" sz="quarter" idx="10"/>
          </p:nvPr>
        </p:nvSpPr>
        <p:spPr/>
        <p:txBody>
          <a:bodyPr/>
          <a:lstStyle/>
          <a:p>
            <a:r>
              <a:rPr lang="en-US" smtClean="0"/>
              <a:t>CIRA Labs - Secure Home Gateway - 2018-09</a:t>
            </a:r>
            <a:endParaRPr lang="en-US" dirty="0"/>
          </a:p>
        </p:txBody>
      </p:sp>
      <p:pic>
        <p:nvPicPr>
          <p:cNvPr id="13" name="Picture 4" descr="Image result for qr co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0256" y="3490806"/>
            <a:ext cx="741205" cy="7412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609506" y="3597918"/>
            <a:ext cx="747320" cy="1446550"/>
          </a:xfrm>
          <a:prstGeom prst="rect">
            <a:avLst/>
          </a:prstGeom>
          <a:noFill/>
        </p:spPr>
        <p:txBody>
          <a:bodyPr wrap="none" rtlCol="0">
            <a:spAutoFit/>
          </a:bodyPr>
          <a:lstStyle/>
          <a:p>
            <a:r>
              <a:rPr lang="en-CA" sz="8800" b="1" dirty="0" smtClean="0"/>
              <a:t>+</a:t>
            </a:r>
            <a:endParaRPr lang="en-US" sz="8800" b="1" dirty="0"/>
          </a:p>
        </p:txBody>
      </p:sp>
      <p:pic>
        <p:nvPicPr>
          <p:cNvPr id="15" name="Picture 14"/>
          <p:cNvPicPr>
            <a:picLocks noChangeAspect="1"/>
          </p:cNvPicPr>
          <p:nvPr/>
        </p:nvPicPr>
        <p:blipFill>
          <a:blip r:embed="rId5">
            <a:duotone>
              <a:schemeClr val="accent2">
                <a:shade val="45000"/>
                <a:satMod val="135000"/>
              </a:schemeClr>
              <a:prstClr val="white"/>
            </a:duotone>
          </a:blip>
          <a:stretch>
            <a:fillRect/>
          </a:stretch>
        </p:blipFill>
        <p:spPr>
          <a:xfrm>
            <a:off x="1784172" y="4332244"/>
            <a:ext cx="447568" cy="447568"/>
          </a:xfrm>
          <a:prstGeom prst="rect">
            <a:avLst/>
          </a:prstGeom>
        </p:spPr>
      </p:pic>
    </p:spTree>
    <p:extLst>
      <p:ext uri="{BB962C8B-B14F-4D97-AF65-F5344CB8AC3E}">
        <p14:creationId xmlns:p14="http://schemas.microsoft.com/office/powerpoint/2010/main" val="2139024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764684" y="5049180"/>
            <a:ext cx="2225932" cy="115080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Step 2 – SHG Setup</a:t>
            </a:r>
            <a:endParaRPr lang="en-US" dirty="0"/>
          </a:p>
        </p:txBody>
      </p:sp>
      <p:sp>
        <p:nvSpPr>
          <p:cNvPr id="3" name="Content Placeholder 2"/>
          <p:cNvSpPr>
            <a:spLocks noGrp="1"/>
          </p:cNvSpPr>
          <p:nvPr>
            <p:ph idx="1"/>
          </p:nvPr>
        </p:nvSpPr>
        <p:spPr>
          <a:xfrm>
            <a:off x="431540" y="1619216"/>
            <a:ext cx="8235101" cy="4708525"/>
          </a:xfrm>
        </p:spPr>
        <p:txBody>
          <a:bodyPr/>
          <a:lstStyle/>
          <a:p>
            <a:r>
              <a:rPr lang="en-CA" dirty="0" smtClean="0"/>
              <a:t>Follow the configuration instructions</a:t>
            </a:r>
          </a:p>
          <a:p>
            <a:pPr lvl="1"/>
            <a:r>
              <a:rPr lang="en-CA" dirty="0" smtClean="0"/>
              <a:t>Install &amp; open the CIRA SHG App</a:t>
            </a:r>
          </a:p>
          <a:p>
            <a:pPr lvl="1"/>
            <a:r>
              <a:rPr lang="en-CA" dirty="0" smtClean="0"/>
              <a:t>Power on the SHG</a:t>
            </a:r>
          </a:p>
          <a:p>
            <a:pPr lvl="1"/>
            <a:r>
              <a:rPr lang="en-CA" dirty="0" smtClean="0"/>
              <a:t>Scan the SHG QR code for initial setup</a:t>
            </a:r>
          </a:p>
          <a:p>
            <a:pPr lvl="1"/>
            <a:r>
              <a:rPr lang="en-CA" dirty="0" smtClean="0"/>
              <a:t>System Assigned 3</a:t>
            </a:r>
            <a:r>
              <a:rPr lang="en-CA" baseline="30000" dirty="0" smtClean="0"/>
              <a:t>rd</a:t>
            </a:r>
            <a:r>
              <a:rPr lang="en-CA" dirty="0" smtClean="0"/>
              <a:t> level domain name </a:t>
            </a:r>
          </a:p>
          <a:p>
            <a:pPr lvl="1"/>
            <a:r>
              <a:rPr lang="en-CA" dirty="0" smtClean="0"/>
              <a:t>Setup split view Internet/External DNS for SHG domain</a:t>
            </a:r>
          </a:p>
          <a:p>
            <a:pPr lvl="1"/>
            <a:r>
              <a:rPr lang="en-CA" dirty="0" smtClean="0"/>
              <a:t>Home Gateway ready for configuration</a:t>
            </a:r>
          </a:p>
          <a:p>
            <a:pPr lvl="1"/>
            <a:endParaRPr lang="en-US" dirty="0"/>
          </a:p>
        </p:txBody>
      </p:sp>
      <p:sp>
        <p:nvSpPr>
          <p:cNvPr id="9" name="Slide Number Placeholder 8"/>
          <p:cNvSpPr>
            <a:spLocks noGrp="1"/>
          </p:cNvSpPr>
          <p:nvPr>
            <p:ph type="sldNum" sz="quarter" idx="11"/>
          </p:nvPr>
        </p:nvSpPr>
        <p:spPr/>
        <p:txBody>
          <a:bodyPr/>
          <a:lstStyle/>
          <a:p>
            <a:fld id="{B9E795CD-93B8-DA4A-B13D-227462B2D34D}" type="slidenum">
              <a:rPr lang="en-US" smtClean="0"/>
              <a:pPr/>
              <a:t>23</a:t>
            </a:fld>
            <a:endParaRPr lang="en-US" dirty="0"/>
          </a:p>
        </p:txBody>
      </p:sp>
      <p:sp>
        <p:nvSpPr>
          <p:cNvPr id="10" name="Footer Placeholder 9"/>
          <p:cNvSpPr>
            <a:spLocks noGrp="1"/>
          </p:cNvSpPr>
          <p:nvPr>
            <p:ph type="ftr" sz="quarter" idx="10"/>
          </p:nvPr>
        </p:nvSpPr>
        <p:spPr/>
        <p:txBody>
          <a:bodyPr/>
          <a:lstStyle/>
          <a:p>
            <a:r>
              <a:rPr lang="en-US" smtClean="0"/>
              <a:t>CIRA Labs - Secure Home Gateway - 2018-09</a:t>
            </a:r>
            <a:endParaRPr lang="en-US" dirty="0"/>
          </a:p>
        </p:txBody>
      </p:sp>
      <p:pic>
        <p:nvPicPr>
          <p:cNvPr id="16" name="Picture 4" descr="Image result for qr co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5336041"/>
            <a:ext cx="647500" cy="64750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034087" y="5326113"/>
            <a:ext cx="1313180" cy="646331"/>
          </a:xfrm>
          <a:prstGeom prst="rect">
            <a:avLst/>
          </a:prstGeom>
        </p:spPr>
        <p:txBody>
          <a:bodyPr wrap="none">
            <a:spAutoFit/>
          </a:bodyPr>
          <a:lstStyle/>
          <a:p>
            <a:pPr algn="r"/>
            <a:r>
              <a:rPr lang="en-US" dirty="0" smtClean="0"/>
              <a:t>SHG</a:t>
            </a:r>
          </a:p>
          <a:p>
            <a:pPr algn="r"/>
            <a:r>
              <a:rPr lang="en-US" dirty="0" smtClean="0"/>
              <a:t>Application</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081" y="5143604"/>
            <a:ext cx="588181" cy="949692"/>
          </a:xfrm>
          <a:prstGeom prst="rect">
            <a:avLst/>
          </a:prstGeom>
        </p:spPr>
      </p:pic>
      <p:grpSp>
        <p:nvGrpSpPr>
          <p:cNvPr id="22" name="Group 21"/>
          <p:cNvGrpSpPr/>
          <p:nvPr/>
        </p:nvGrpSpPr>
        <p:grpSpPr>
          <a:xfrm>
            <a:off x="5832140" y="5049180"/>
            <a:ext cx="1158476" cy="1150804"/>
            <a:chOff x="5832140" y="5049180"/>
            <a:chExt cx="1158476" cy="1150804"/>
          </a:xfrm>
        </p:grpSpPr>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2140" y="5049180"/>
              <a:ext cx="1158476" cy="1150804"/>
            </a:xfrm>
            <a:prstGeom prst="rect">
              <a:avLst/>
            </a:prstGeom>
          </p:spPr>
        </p:pic>
        <p:pic>
          <p:nvPicPr>
            <p:cNvPr id="20" name="Picture 19"/>
            <p:cNvPicPr>
              <a:picLocks noChangeAspect="1"/>
            </p:cNvPicPr>
            <p:nvPr/>
          </p:nvPicPr>
          <p:blipFill>
            <a:blip r:embed="rId5">
              <a:duotone>
                <a:schemeClr val="accent2">
                  <a:shade val="45000"/>
                  <a:satMod val="135000"/>
                </a:schemeClr>
                <a:prstClr val="white"/>
              </a:duotone>
            </a:blip>
            <a:stretch>
              <a:fillRect/>
            </a:stretch>
          </p:blipFill>
          <p:spPr>
            <a:xfrm>
              <a:off x="6353552" y="5714592"/>
              <a:ext cx="306696" cy="306696"/>
            </a:xfrm>
            <a:prstGeom prst="rect">
              <a:avLst/>
            </a:prstGeom>
          </p:spPr>
        </p:pic>
      </p:grpSp>
      <p:cxnSp>
        <p:nvCxnSpPr>
          <p:cNvPr id="5" name="Straight Arrow Connector 4"/>
          <p:cNvCxnSpPr/>
          <p:nvPr/>
        </p:nvCxnSpPr>
        <p:spPr>
          <a:xfrm>
            <a:off x="4175956" y="5625244"/>
            <a:ext cx="791516" cy="0"/>
          </a:xfrm>
          <a:prstGeom prst="straightConnector1">
            <a:avLst/>
          </a:prstGeom>
          <a:ln w="57150">
            <a:solidFill>
              <a:srgbClr val="682D8E"/>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299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692" y="476216"/>
            <a:ext cx="7724796" cy="1143000"/>
          </a:xfrm>
        </p:spPr>
        <p:txBody>
          <a:bodyPr/>
          <a:lstStyle/>
          <a:p>
            <a:r>
              <a:rPr lang="en-CA" dirty="0" smtClean="0"/>
              <a:t>Step 3 – DNS Magic – Work in progress…</a:t>
            </a:r>
            <a:endParaRPr lang="en-US" dirty="0"/>
          </a:p>
        </p:txBody>
      </p:sp>
      <p:sp>
        <p:nvSpPr>
          <p:cNvPr id="3" name="Content Placeholder 2"/>
          <p:cNvSpPr>
            <a:spLocks noGrp="1"/>
          </p:cNvSpPr>
          <p:nvPr>
            <p:ph idx="1"/>
          </p:nvPr>
        </p:nvSpPr>
        <p:spPr>
          <a:xfrm>
            <a:off x="630392" y="1344031"/>
            <a:ext cx="8154076" cy="2335595"/>
          </a:xfrm>
        </p:spPr>
        <p:txBody>
          <a:bodyPr>
            <a:normAutofit fontScale="92500" lnSpcReduction="10000"/>
          </a:bodyPr>
          <a:lstStyle/>
          <a:p>
            <a:r>
              <a:rPr lang="en-CA" dirty="0" smtClean="0"/>
              <a:t>Automated DNS Backend Provisioning @ CIRA</a:t>
            </a:r>
          </a:p>
          <a:p>
            <a:pPr lvl="1"/>
            <a:r>
              <a:rPr lang="en-CA" dirty="0" smtClean="0"/>
              <a:t>CIRA creates the 3</a:t>
            </a:r>
            <a:r>
              <a:rPr lang="en-CA" baseline="30000" dirty="0" smtClean="0"/>
              <a:t>rd</a:t>
            </a:r>
            <a:r>
              <a:rPr lang="en-CA" dirty="0" smtClean="0"/>
              <a:t> level .CA SHG domain w/DNSSEC</a:t>
            </a:r>
          </a:p>
          <a:p>
            <a:pPr lvl="1"/>
            <a:r>
              <a:rPr lang="en-CA" dirty="0" smtClean="0"/>
              <a:t>SHG and CIRA sync on external view propagation, internal SHG DS record synced in external DNS view. (full chain of trust internally and external on SHG domain)</a:t>
            </a:r>
          </a:p>
          <a:p>
            <a:pPr lvl="1"/>
            <a:r>
              <a:rPr lang="en-CA" dirty="0" smtClean="0"/>
              <a:t>Need synchronisation between external SHG DNS record and SHG external IP address</a:t>
            </a:r>
          </a:p>
          <a:p>
            <a:endParaRPr lang="en-CA" dirty="0" smtClean="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1752" y="3724036"/>
            <a:ext cx="850658" cy="862051"/>
          </a:xfrm>
          <a:prstGeom prst="rect">
            <a:avLst/>
          </a:prstGeom>
        </p:spPr>
      </p:pic>
      <p:sp>
        <p:nvSpPr>
          <p:cNvPr id="13" name="TextBox 12"/>
          <p:cNvSpPr txBox="1"/>
          <p:nvPr/>
        </p:nvSpPr>
        <p:spPr>
          <a:xfrm>
            <a:off x="5975973" y="5125520"/>
            <a:ext cx="2605787" cy="923330"/>
          </a:xfrm>
          <a:prstGeom prst="rect">
            <a:avLst/>
          </a:prstGeom>
          <a:noFill/>
        </p:spPr>
        <p:txBody>
          <a:bodyPr wrap="square" rtlCol="0">
            <a:spAutoFit/>
          </a:bodyPr>
          <a:lstStyle/>
          <a:p>
            <a:pPr algn="ctr"/>
            <a:r>
              <a:rPr lang="en-CA" dirty="0" smtClean="0"/>
              <a:t>SHG External </a:t>
            </a:r>
          </a:p>
          <a:p>
            <a:pPr algn="ctr"/>
            <a:r>
              <a:rPr lang="en-CA" dirty="0" smtClean="0"/>
              <a:t>Domain Provisioning</a:t>
            </a:r>
          </a:p>
          <a:p>
            <a:pPr algn="ctr"/>
            <a:r>
              <a:rPr lang="en-CA" dirty="0" smtClean="0"/>
              <a:t>&amp; Primary DNS</a:t>
            </a:r>
            <a:endParaRPr lang="en-US" dirty="0"/>
          </a:p>
        </p:txBody>
      </p:sp>
      <p:sp>
        <p:nvSpPr>
          <p:cNvPr id="15" name="Slide Number Placeholder 14"/>
          <p:cNvSpPr>
            <a:spLocks noGrp="1"/>
          </p:cNvSpPr>
          <p:nvPr>
            <p:ph type="sldNum" sz="quarter" idx="11"/>
          </p:nvPr>
        </p:nvSpPr>
        <p:spPr/>
        <p:txBody>
          <a:bodyPr/>
          <a:lstStyle/>
          <a:p>
            <a:fld id="{B9E795CD-93B8-DA4A-B13D-227462B2D34D}" type="slidenum">
              <a:rPr lang="en-US" smtClean="0"/>
              <a:pPr/>
              <a:t>24</a:t>
            </a:fld>
            <a:endParaRPr lang="en-US" dirty="0"/>
          </a:p>
        </p:txBody>
      </p:sp>
      <p:sp>
        <p:nvSpPr>
          <p:cNvPr id="16" name="Footer Placeholder 15"/>
          <p:cNvSpPr>
            <a:spLocks noGrp="1"/>
          </p:cNvSpPr>
          <p:nvPr>
            <p:ph type="ftr" sz="quarter" idx="10"/>
          </p:nvPr>
        </p:nvSpPr>
        <p:spPr/>
        <p:txBody>
          <a:bodyPr/>
          <a:lstStyle/>
          <a:p>
            <a:r>
              <a:rPr lang="en-US" dirty="0" smtClean="0"/>
              <a:t>CIRA Labs - Secure Home Gateway - 2018-09</a:t>
            </a:r>
            <a:endParaRPr lang="en-US" dirty="0"/>
          </a:p>
        </p:txBody>
      </p:sp>
      <p:grpSp>
        <p:nvGrpSpPr>
          <p:cNvPr id="17" name="Group 16"/>
          <p:cNvGrpSpPr/>
          <p:nvPr/>
        </p:nvGrpSpPr>
        <p:grpSpPr>
          <a:xfrm>
            <a:off x="721560" y="4316396"/>
            <a:ext cx="985665" cy="986924"/>
            <a:chOff x="5832140" y="5049180"/>
            <a:chExt cx="1158476" cy="1150804"/>
          </a:xfrm>
        </p:grpSpPr>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2140" y="5049180"/>
              <a:ext cx="1158476" cy="1150804"/>
            </a:xfrm>
            <a:prstGeom prst="rect">
              <a:avLst/>
            </a:prstGeom>
          </p:spPr>
        </p:pic>
        <p:pic>
          <p:nvPicPr>
            <p:cNvPr id="19" name="Picture 18"/>
            <p:cNvPicPr>
              <a:picLocks noChangeAspect="1"/>
            </p:cNvPicPr>
            <p:nvPr/>
          </p:nvPicPr>
          <p:blipFill>
            <a:blip r:embed="rId5">
              <a:duotone>
                <a:schemeClr val="accent2">
                  <a:shade val="45000"/>
                  <a:satMod val="135000"/>
                </a:schemeClr>
                <a:prstClr val="white"/>
              </a:duotone>
            </a:blip>
            <a:stretch>
              <a:fillRect/>
            </a:stretch>
          </p:blipFill>
          <p:spPr>
            <a:xfrm>
              <a:off x="6353552" y="5714592"/>
              <a:ext cx="306696" cy="306696"/>
            </a:xfrm>
            <a:prstGeom prst="rect">
              <a:avLst/>
            </a:prstGeom>
          </p:spPr>
        </p:pic>
      </p:grpSp>
      <p:sp>
        <p:nvSpPr>
          <p:cNvPr id="20" name="TextBox 19"/>
          <p:cNvSpPr txBox="1"/>
          <p:nvPr/>
        </p:nvSpPr>
        <p:spPr>
          <a:xfrm>
            <a:off x="1025275" y="5243389"/>
            <a:ext cx="1774846" cy="923330"/>
          </a:xfrm>
          <a:prstGeom prst="rect">
            <a:avLst/>
          </a:prstGeom>
          <a:noFill/>
        </p:spPr>
        <p:txBody>
          <a:bodyPr wrap="none" rtlCol="0">
            <a:spAutoFit/>
          </a:bodyPr>
          <a:lstStyle/>
          <a:p>
            <a:pPr algn="ctr"/>
            <a:r>
              <a:rPr lang="en-CA" dirty="0" smtClean="0">
                <a:solidFill>
                  <a:srgbClr val="682D8E"/>
                </a:solidFill>
              </a:rPr>
              <a:t>External</a:t>
            </a:r>
          </a:p>
          <a:p>
            <a:pPr algn="ctr"/>
            <a:r>
              <a:rPr lang="en-CA" dirty="0" smtClean="0">
                <a:solidFill>
                  <a:srgbClr val="682D8E"/>
                </a:solidFill>
              </a:rPr>
              <a:t>DNS view</a:t>
            </a:r>
          </a:p>
          <a:p>
            <a:pPr algn="ctr"/>
            <a:r>
              <a:rPr lang="en-CA" dirty="0" smtClean="0">
                <a:solidFill>
                  <a:srgbClr val="682D8E"/>
                </a:solidFill>
              </a:rPr>
              <a:t>Hidden Primary</a:t>
            </a:r>
            <a:endParaRPr lang="en-US" dirty="0">
              <a:solidFill>
                <a:srgbClr val="682D8E"/>
              </a:solidFill>
            </a:endParaRPr>
          </a:p>
        </p:txBody>
      </p:sp>
      <p:sp>
        <p:nvSpPr>
          <p:cNvPr id="21" name="TextBox 20"/>
          <p:cNvSpPr txBox="1"/>
          <p:nvPr/>
        </p:nvSpPr>
        <p:spPr>
          <a:xfrm>
            <a:off x="-35815" y="3766652"/>
            <a:ext cx="1197765" cy="646331"/>
          </a:xfrm>
          <a:prstGeom prst="rect">
            <a:avLst/>
          </a:prstGeom>
          <a:noFill/>
        </p:spPr>
        <p:txBody>
          <a:bodyPr wrap="none" rtlCol="0">
            <a:spAutoFit/>
          </a:bodyPr>
          <a:lstStyle/>
          <a:p>
            <a:pPr algn="ctr"/>
            <a:r>
              <a:rPr lang="en-CA" dirty="0" smtClean="0">
                <a:solidFill>
                  <a:srgbClr val="682D8E"/>
                </a:solidFill>
              </a:rPr>
              <a:t>Internal</a:t>
            </a:r>
          </a:p>
          <a:p>
            <a:pPr algn="ctr"/>
            <a:r>
              <a:rPr lang="en-CA" dirty="0" smtClean="0">
                <a:solidFill>
                  <a:srgbClr val="682D8E"/>
                </a:solidFill>
              </a:rPr>
              <a:t>DNS view</a:t>
            </a:r>
          </a:p>
        </p:txBody>
      </p:sp>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42704" y="4690381"/>
            <a:ext cx="639429" cy="639429"/>
          </a:xfrm>
          <a:prstGeom prst="rect">
            <a:avLst/>
          </a:prstGeom>
        </p:spPr>
      </p:pic>
      <p:cxnSp>
        <p:nvCxnSpPr>
          <p:cNvPr id="5" name="Straight Connector 4"/>
          <p:cNvCxnSpPr/>
          <p:nvPr/>
        </p:nvCxnSpPr>
        <p:spPr>
          <a:xfrm>
            <a:off x="1707225" y="5010725"/>
            <a:ext cx="2095207" cy="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482133" y="4544242"/>
            <a:ext cx="626965" cy="265616"/>
          </a:xfrm>
          <a:prstGeom prst="line">
            <a:avLst/>
          </a:prstGeom>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153214" y="3881760"/>
            <a:ext cx="1838965" cy="646331"/>
          </a:xfrm>
          <a:prstGeom prst="rect">
            <a:avLst/>
          </a:prstGeom>
        </p:spPr>
        <p:txBody>
          <a:bodyPr wrap="none">
            <a:spAutoFit/>
          </a:bodyPr>
          <a:lstStyle/>
          <a:p>
            <a:r>
              <a:rPr lang="en-CA" dirty="0" smtClean="0"/>
              <a:t>Secondary DNS</a:t>
            </a:r>
          </a:p>
          <a:p>
            <a:r>
              <a:rPr lang="en-CA" dirty="0" smtClean="0"/>
              <a:t>D-Zone</a:t>
            </a:r>
            <a:endParaRPr lang="en-CA" dirty="0"/>
          </a:p>
        </p:txBody>
      </p:sp>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53114" y="5157192"/>
            <a:ext cx="870019" cy="864256"/>
          </a:xfrm>
          <a:prstGeom prst="rect">
            <a:avLst/>
          </a:prstGeom>
        </p:spPr>
      </p:pic>
      <p:pic>
        <p:nvPicPr>
          <p:cNvPr id="29" name="Picture 28"/>
          <p:cNvPicPr>
            <a:picLocks noChangeAspect="1"/>
          </p:cNvPicPr>
          <p:nvPr/>
        </p:nvPicPr>
        <p:blipFill>
          <a:blip r:embed="rId8" cstate="screen">
            <a:duotone>
              <a:prstClr val="black"/>
              <a:schemeClr val="bg1">
                <a:lumMod val="50000"/>
                <a:tint val="45000"/>
                <a:satMod val="400000"/>
              </a:scheme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tretch>
            <a:fillRect/>
          </a:stretch>
        </p:blipFill>
        <p:spPr>
          <a:xfrm>
            <a:off x="5277596" y="5249311"/>
            <a:ext cx="375568" cy="373081"/>
          </a:xfrm>
          <a:prstGeom prst="rect">
            <a:avLst/>
          </a:prstGeom>
        </p:spPr>
      </p:pic>
      <p:cxnSp>
        <p:nvCxnSpPr>
          <p:cNvPr id="32" name="Straight Connector 31"/>
          <p:cNvCxnSpPr/>
          <p:nvPr/>
        </p:nvCxnSpPr>
        <p:spPr>
          <a:xfrm>
            <a:off x="4482133" y="5157192"/>
            <a:ext cx="581987" cy="2437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865182" y="4614681"/>
            <a:ext cx="0" cy="542511"/>
          </a:xfrm>
          <a:prstGeom prst="straightConnector1">
            <a:avLst/>
          </a:prstGeom>
          <a:ln w="28575">
            <a:solidFill>
              <a:srgbClr val="682D8E"/>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616566" y="6044655"/>
            <a:ext cx="3196196" cy="338554"/>
          </a:xfrm>
          <a:prstGeom prst="rect">
            <a:avLst/>
          </a:prstGeom>
          <a:noFill/>
        </p:spPr>
        <p:txBody>
          <a:bodyPr wrap="none" rtlCol="0">
            <a:spAutoFit/>
          </a:bodyPr>
          <a:lstStyle/>
          <a:p>
            <a:r>
              <a:rPr lang="en-CA" sz="1600" b="1" dirty="0" smtClean="0">
                <a:solidFill>
                  <a:srgbClr val="C00000"/>
                </a:solidFill>
              </a:rPr>
              <a:t>? Which one is primary - WIP ?</a:t>
            </a:r>
            <a:endParaRPr lang="en-CA" sz="1600" b="1" dirty="0">
              <a:solidFill>
                <a:srgbClr val="C00000"/>
              </a:solidFill>
            </a:endParaRPr>
          </a:p>
        </p:txBody>
      </p:sp>
      <p:sp>
        <p:nvSpPr>
          <p:cNvPr id="6" name="Rectangle 5"/>
          <p:cNvSpPr/>
          <p:nvPr/>
        </p:nvSpPr>
        <p:spPr>
          <a:xfrm>
            <a:off x="1700606" y="4372939"/>
            <a:ext cx="2367584" cy="645621"/>
          </a:xfrm>
          <a:prstGeom prst="rect">
            <a:avLst/>
          </a:prstGeom>
        </p:spPr>
        <p:txBody>
          <a:bodyPr wrap="square">
            <a:spAutoFit/>
          </a:bodyPr>
          <a:lstStyle/>
          <a:p>
            <a:r>
              <a:rPr lang="en-CA" dirty="0" smtClean="0">
                <a:solidFill>
                  <a:srgbClr val="C00000"/>
                </a:solidFill>
              </a:rPr>
              <a:t>SHG External</a:t>
            </a:r>
          </a:p>
          <a:p>
            <a:r>
              <a:rPr lang="en-CA" dirty="0" smtClean="0">
                <a:solidFill>
                  <a:srgbClr val="C00000"/>
                </a:solidFill>
              </a:rPr>
              <a:t>IP Address</a:t>
            </a:r>
            <a:endParaRPr lang="en-CA" dirty="0">
              <a:solidFill>
                <a:srgbClr val="C00000"/>
              </a:solidFill>
            </a:endParaRPr>
          </a:p>
        </p:txBody>
      </p:sp>
    </p:spTree>
    <p:extLst>
      <p:ext uri="{BB962C8B-B14F-4D97-AF65-F5344CB8AC3E}">
        <p14:creationId xmlns:p14="http://schemas.microsoft.com/office/powerpoint/2010/main" val="36174363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6304827" y="4492183"/>
            <a:ext cx="1454307" cy="95115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Rounded Rectangle 24"/>
          <p:cNvSpPr/>
          <p:nvPr/>
        </p:nvSpPr>
        <p:spPr>
          <a:xfrm>
            <a:off x="4233695" y="4527855"/>
            <a:ext cx="1454307" cy="95115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4" name="Rounded Rectangle 23"/>
          <p:cNvSpPr/>
          <p:nvPr/>
        </p:nvSpPr>
        <p:spPr>
          <a:xfrm>
            <a:off x="1893557" y="4538798"/>
            <a:ext cx="1454307" cy="95115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CA" dirty="0" smtClean="0"/>
              <a:t>Step </a:t>
            </a:r>
            <a:r>
              <a:rPr lang="en-CA" dirty="0"/>
              <a:t>4</a:t>
            </a:r>
            <a:r>
              <a:rPr lang="en-CA" dirty="0" smtClean="0"/>
              <a:t> – Current focus is on automated WIFI setup – that’s challenging!</a:t>
            </a:r>
            <a:endParaRPr lang="en-US" dirty="0"/>
          </a:p>
        </p:txBody>
      </p:sp>
      <p:sp>
        <p:nvSpPr>
          <p:cNvPr id="3" name="Content Placeholder 2"/>
          <p:cNvSpPr>
            <a:spLocks noGrp="1"/>
          </p:cNvSpPr>
          <p:nvPr>
            <p:ph idx="1"/>
          </p:nvPr>
        </p:nvSpPr>
        <p:spPr>
          <a:xfrm>
            <a:off x="1239692" y="1556792"/>
            <a:ext cx="7426949" cy="4525963"/>
          </a:xfrm>
        </p:spPr>
        <p:txBody>
          <a:bodyPr/>
          <a:lstStyle/>
          <a:p>
            <a:r>
              <a:rPr lang="en-CA" dirty="0" smtClean="0"/>
              <a:t>Setup secure home network infrastructure</a:t>
            </a:r>
          </a:p>
          <a:p>
            <a:pPr lvl="1"/>
            <a:r>
              <a:rPr lang="en-CA" dirty="0" smtClean="0"/>
              <a:t>Using your SHG App, scan the QR code of each new device to</a:t>
            </a:r>
            <a:r>
              <a:rPr lang="en-CA" dirty="0"/>
              <a:t>:</a:t>
            </a:r>
            <a:endParaRPr lang="en-CA" dirty="0" smtClean="0"/>
          </a:p>
          <a:p>
            <a:pPr lvl="2"/>
            <a:r>
              <a:rPr lang="en-CA" dirty="0" smtClean="0"/>
              <a:t>Discover the MUD profile</a:t>
            </a:r>
          </a:p>
          <a:p>
            <a:pPr lvl="2"/>
            <a:r>
              <a:rPr lang="en-CA" dirty="0"/>
              <a:t>Transfer the unique WIFI credentials (per MAC address)</a:t>
            </a:r>
          </a:p>
          <a:p>
            <a:pPr lvl="2"/>
            <a:r>
              <a:rPr lang="en-CA" dirty="0" smtClean="0"/>
              <a:t>Assign the appropriate Device Access Policy </a:t>
            </a:r>
          </a:p>
          <a:p>
            <a:pPr marL="914400" lvl="2" indent="0">
              <a:buNone/>
            </a:pPr>
            <a:r>
              <a:rPr lang="en-CA" dirty="0" smtClean="0"/>
              <a:t> </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57934" y="4434821"/>
            <a:ext cx="859008" cy="853319"/>
          </a:xfrm>
          <a:prstGeom prst="rect">
            <a:avLst/>
          </a:prstGeom>
        </p:spPr>
      </p:pic>
      <p:grpSp>
        <p:nvGrpSpPr>
          <p:cNvPr id="14" name="Group 13"/>
          <p:cNvGrpSpPr/>
          <p:nvPr/>
        </p:nvGrpSpPr>
        <p:grpSpPr>
          <a:xfrm>
            <a:off x="4967710" y="4575704"/>
            <a:ext cx="577672" cy="675275"/>
            <a:chOff x="5233647" y="4987735"/>
            <a:chExt cx="920576" cy="1113149"/>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3647" y="5180308"/>
              <a:ext cx="920576" cy="920576"/>
            </a:xfrm>
            <a:prstGeom prst="rect">
              <a:avLst/>
            </a:prstGeom>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l="24208" b="49915"/>
            <a:stretch/>
          </p:blipFill>
          <p:spPr>
            <a:xfrm>
              <a:off x="5589528" y="4987735"/>
              <a:ext cx="419020" cy="275059"/>
            </a:xfrm>
            <a:prstGeom prst="rect">
              <a:avLst/>
            </a:prstGeom>
          </p:spPr>
        </p:pic>
      </p:grpSp>
      <p:sp>
        <p:nvSpPr>
          <p:cNvPr id="16" name="Slide Number Placeholder 15"/>
          <p:cNvSpPr>
            <a:spLocks noGrp="1"/>
          </p:cNvSpPr>
          <p:nvPr>
            <p:ph type="sldNum" sz="quarter" idx="11"/>
          </p:nvPr>
        </p:nvSpPr>
        <p:spPr/>
        <p:txBody>
          <a:bodyPr/>
          <a:lstStyle/>
          <a:p>
            <a:fld id="{B9E795CD-93B8-DA4A-B13D-227462B2D34D}" type="slidenum">
              <a:rPr lang="en-US" smtClean="0"/>
              <a:pPr/>
              <a:t>25</a:t>
            </a:fld>
            <a:endParaRPr lang="en-US" dirty="0"/>
          </a:p>
        </p:txBody>
      </p:sp>
      <p:sp>
        <p:nvSpPr>
          <p:cNvPr id="17" name="Footer Placeholder 16"/>
          <p:cNvSpPr>
            <a:spLocks noGrp="1"/>
          </p:cNvSpPr>
          <p:nvPr>
            <p:ph type="ftr" sz="quarter" idx="10"/>
          </p:nvPr>
        </p:nvSpPr>
        <p:spPr/>
        <p:txBody>
          <a:bodyPr/>
          <a:lstStyle/>
          <a:p>
            <a:r>
              <a:rPr lang="en-US" smtClean="0"/>
              <a:t>CIRA Labs - Secure Home Gateway - 2018-09</a:t>
            </a:r>
            <a:endParaRPr lang="en-US" dirty="0"/>
          </a:p>
        </p:txBody>
      </p:sp>
      <p:pic>
        <p:nvPicPr>
          <p:cNvPr id="18" name="Picture 4" descr="Image result for qr c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9075" y="4967761"/>
            <a:ext cx="463324" cy="4633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qr c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6317" y="5019317"/>
            <a:ext cx="463324" cy="4633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qr c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5722" y="4929033"/>
            <a:ext cx="463324" cy="4633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724" y="5288140"/>
            <a:ext cx="543584" cy="87768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26113" y="5323624"/>
            <a:ext cx="543584" cy="877684"/>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7115" y="4521367"/>
            <a:ext cx="597260" cy="588995"/>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8897" y="5323624"/>
            <a:ext cx="543584" cy="877684"/>
          </a:xfrm>
          <a:prstGeom prst="rect">
            <a:avLst/>
          </a:prstGeom>
        </p:spPr>
      </p:pic>
    </p:spTree>
    <p:extLst>
      <p:ext uri="{BB962C8B-B14F-4D97-AF65-F5344CB8AC3E}">
        <p14:creationId xmlns:p14="http://schemas.microsoft.com/office/powerpoint/2010/main" val="4133693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938" y="1801778"/>
            <a:ext cx="8621554" cy="4525963"/>
          </a:xfrm>
        </p:spPr>
        <p:txBody>
          <a:bodyPr/>
          <a:lstStyle/>
          <a:p>
            <a:r>
              <a:rPr lang="en-US" dirty="0" smtClean="0"/>
              <a:t>Gateway provisioning, device discovery, device provisioning must be as simple as possible, intuitive for non experienced users, available as framework for default open source app.</a:t>
            </a:r>
            <a:endParaRPr lang="en-US" dirty="0"/>
          </a:p>
        </p:txBody>
      </p:sp>
      <p:sp>
        <p:nvSpPr>
          <p:cNvPr id="2" name="Title 1"/>
          <p:cNvSpPr>
            <a:spLocks noGrp="1"/>
          </p:cNvSpPr>
          <p:nvPr>
            <p:ph type="title"/>
          </p:nvPr>
        </p:nvSpPr>
        <p:spPr/>
        <p:txBody>
          <a:bodyPr>
            <a:normAutofit fontScale="90000"/>
          </a:bodyPr>
          <a:lstStyle/>
          <a:p>
            <a:r>
              <a:rPr lang="en-US" dirty="0" smtClean="0"/>
              <a:t>Simple user interface is key to this project: </a:t>
            </a:r>
            <a:r>
              <a:rPr lang="en-US" b="1" dirty="0" smtClean="0">
                <a:solidFill>
                  <a:srgbClr val="682D8E"/>
                </a:solidFill>
              </a:rPr>
              <a:t>Swipe UP, DOWN, LEFT and RIGHT</a:t>
            </a:r>
            <a:endParaRPr lang="en-US" b="1" cap="none" dirty="0">
              <a:solidFill>
                <a:srgbClr val="682D8E"/>
              </a:solidFill>
            </a:endParaRPr>
          </a:p>
        </p:txBody>
      </p:sp>
      <p:grpSp>
        <p:nvGrpSpPr>
          <p:cNvPr id="57" name="Group 56"/>
          <p:cNvGrpSpPr/>
          <p:nvPr/>
        </p:nvGrpSpPr>
        <p:grpSpPr>
          <a:xfrm>
            <a:off x="7964685" y="3821993"/>
            <a:ext cx="1044116" cy="1152128"/>
            <a:chOff x="5233647" y="4987735"/>
            <a:chExt cx="920576" cy="1113149"/>
          </a:xfrm>
        </p:grpSpPr>
        <p:pic>
          <p:nvPicPr>
            <p:cNvPr id="58" name="Picture 5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3647" y="5180308"/>
              <a:ext cx="920576" cy="920576"/>
            </a:xfrm>
            <a:prstGeom prst="rect">
              <a:avLst/>
            </a:prstGeom>
          </p:spPr>
        </p:pic>
        <p:pic>
          <p:nvPicPr>
            <p:cNvPr id="67" name="Picture 66"/>
            <p:cNvPicPr>
              <a:picLocks noChangeAspect="1"/>
            </p:cNvPicPr>
            <p:nvPr/>
          </p:nvPicPr>
          <p:blipFill rotWithShape="1">
            <a:blip r:embed="rId3" cstate="screen">
              <a:extLst>
                <a:ext uri="{28A0092B-C50C-407E-A947-70E740481C1C}">
                  <a14:useLocalDpi xmlns:a14="http://schemas.microsoft.com/office/drawing/2010/main"/>
                </a:ext>
              </a:extLst>
            </a:blip>
            <a:srcRect l="24208" b="49915"/>
            <a:stretch/>
          </p:blipFill>
          <p:spPr>
            <a:xfrm>
              <a:off x="5589528" y="4987735"/>
              <a:ext cx="419020" cy="275059"/>
            </a:xfrm>
            <a:prstGeom prst="rect">
              <a:avLst/>
            </a:prstGeom>
          </p:spPr>
        </p:pic>
      </p:grpSp>
      <p:pic>
        <p:nvPicPr>
          <p:cNvPr id="68" name="Picture 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432" y="3677977"/>
            <a:ext cx="1186808" cy="1178948"/>
          </a:xfrm>
          <a:prstGeom prst="rect">
            <a:avLst/>
          </a:prstGeom>
        </p:spPr>
      </p:pic>
      <p:cxnSp>
        <p:nvCxnSpPr>
          <p:cNvPr id="71" name="Straight Arrow Connector 70"/>
          <p:cNvCxnSpPr/>
          <p:nvPr/>
        </p:nvCxnSpPr>
        <p:spPr>
          <a:xfrm flipH="1">
            <a:off x="1814556" y="4542073"/>
            <a:ext cx="468052" cy="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a:xfrm flipH="1">
            <a:off x="7917716" y="4542073"/>
            <a:ext cx="278970" cy="0"/>
          </a:xfrm>
          <a:prstGeom prst="straightConnector1">
            <a:avLst/>
          </a:prstGeom>
          <a:ln w="38100">
            <a:tailEnd type="arrow"/>
          </a:ln>
          <a:effectLst/>
        </p:spPr>
        <p:style>
          <a:lnRef idx="2">
            <a:schemeClr val="dk1"/>
          </a:lnRef>
          <a:fillRef idx="0">
            <a:schemeClr val="dk1"/>
          </a:fillRef>
          <a:effectRef idx="1">
            <a:schemeClr val="dk1"/>
          </a:effectRef>
          <a:fontRef idx="minor">
            <a:schemeClr val="tx1"/>
          </a:fontRef>
        </p:style>
      </p:cxn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5957" y="3284984"/>
            <a:ext cx="1407042" cy="2349432"/>
          </a:xfrm>
          <a:prstGeom prst="rect">
            <a:avLst/>
          </a:prstGeom>
        </p:spPr>
      </p:pic>
      <p:pic>
        <p:nvPicPr>
          <p:cNvPr id="79" name="Picture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4701" y="3281179"/>
            <a:ext cx="1433978" cy="2394411"/>
          </a:xfrm>
          <a:prstGeom prst="rect">
            <a:avLst/>
          </a:prstGeom>
        </p:spPr>
      </p:pic>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6370" y="3281179"/>
            <a:ext cx="1480666" cy="2394411"/>
          </a:xfrm>
          <a:prstGeom prst="rect">
            <a:avLst/>
          </a:prstGeom>
        </p:spPr>
      </p:pic>
      <p:cxnSp>
        <p:nvCxnSpPr>
          <p:cNvPr id="81" name="Straight Arrow Connector 80"/>
          <p:cNvCxnSpPr/>
          <p:nvPr/>
        </p:nvCxnSpPr>
        <p:spPr>
          <a:xfrm flipH="1">
            <a:off x="5984465" y="4542073"/>
            <a:ext cx="422986" cy="0"/>
          </a:xfrm>
          <a:prstGeom prst="straightConnector1">
            <a:avLst/>
          </a:prstGeom>
          <a:ln w="38100">
            <a:tailEnd type="arrow"/>
          </a:ln>
          <a:effectLst/>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4013307" y="4542073"/>
            <a:ext cx="422986" cy="0"/>
          </a:xfrm>
          <a:prstGeom prst="straightConnector1">
            <a:avLst/>
          </a:prstGeom>
          <a:ln w="38100">
            <a:tailEnd type="arrow"/>
          </a:ln>
          <a:effectLst/>
        </p:spPr>
        <p:style>
          <a:lnRef idx="2">
            <a:schemeClr val="dk1"/>
          </a:lnRef>
          <a:fillRef idx="0">
            <a:schemeClr val="dk1"/>
          </a:fillRef>
          <a:effectRef idx="1">
            <a:schemeClr val="dk1"/>
          </a:effectRef>
          <a:fontRef idx="minor">
            <a:schemeClr val="tx1"/>
          </a:fontRef>
        </p:style>
      </p:cxn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8471" y="4910295"/>
            <a:ext cx="722219" cy="235375"/>
          </a:xfrm>
          <a:prstGeom prst="rect">
            <a:avLst/>
          </a:prstGeom>
        </p:spPr>
      </p:pic>
      <p:pic>
        <p:nvPicPr>
          <p:cNvPr id="93" name="Picture 9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30826" y="5236951"/>
            <a:ext cx="720443" cy="236803"/>
          </a:xfrm>
          <a:prstGeom prst="rect">
            <a:avLst/>
          </a:prstGeom>
        </p:spPr>
      </p:pic>
      <p:pic>
        <p:nvPicPr>
          <p:cNvPr id="94" name="Picture 9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786" y="5227076"/>
            <a:ext cx="722219" cy="235375"/>
          </a:xfrm>
          <a:prstGeom prst="rect">
            <a:avLst/>
          </a:prstGeom>
        </p:spPr>
      </p:pic>
      <p:pic>
        <p:nvPicPr>
          <p:cNvPr id="95" name="Picture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1262" y="5556896"/>
            <a:ext cx="722221" cy="237387"/>
          </a:xfrm>
          <a:prstGeom prst="rect">
            <a:avLst/>
          </a:prstGeom>
        </p:spPr>
      </p:pic>
      <p:pic>
        <p:nvPicPr>
          <p:cNvPr id="96" name="Picture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33612" y="5555516"/>
            <a:ext cx="726417" cy="238767"/>
          </a:xfrm>
          <a:prstGeom prst="rect">
            <a:avLst/>
          </a:prstGeom>
        </p:spPr>
      </p:pic>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29613" y="4909864"/>
            <a:ext cx="717410" cy="235806"/>
          </a:xfrm>
          <a:prstGeom prst="rect">
            <a:avLst/>
          </a:prstGeom>
        </p:spPr>
      </p:pic>
      <p:sp>
        <p:nvSpPr>
          <p:cNvPr id="6" name="Slide Number Placeholder 5"/>
          <p:cNvSpPr>
            <a:spLocks noGrp="1"/>
          </p:cNvSpPr>
          <p:nvPr>
            <p:ph type="sldNum" sz="quarter" idx="11"/>
          </p:nvPr>
        </p:nvSpPr>
        <p:spPr/>
        <p:txBody>
          <a:bodyPr/>
          <a:lstStyle/>
          <a:p>
            <a:fld id="{B9E795CD-93B8-DA4A-B13D-227462B2D34D}" type="slidenum">
              <a:rPr lang="en-US" smtClean="0"/>
              <a:pPr/>
              <a:t>26</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pic>
        <p:nvPicPr>
          <p:cNvPr id="23" name="Picture 22"/>
          <p:cNvPicPr>
            <a:picLocks noChangeAspect="1"/>
          </p:cNvPicPr>
          <p:nvPr/>
        </p:nvPicPr>
        <p:blipFill>
          <a:blip r:embed="rId14">
            <a:duotone>
              <a:schemeClr val="accent2">
                <a:shade val="45000"/>
                <a:satMod val="135000"/>
              </a:schemeClr>
              <a:prstClr val="white"/>
            </a:duotone>
          </a:blip>
          <a:stretch>
            <a:fillRect/>
          </a:stretch>
        </p:blipFill>
        <p:spPr>
          <a:xfrm>
            <a:off x="1260690" y="4410562"/>
            <a:ext cx="260946" cy="263021"/>
          </a:xfrm>
          <a:prstGeom prst="rect">
            <a:avLst/>
          </a:prstGeom>
        </p:spPr>
      </p:pic>
    </p:spTree>
    <p:extLst>
      <p:ext uri="{BB962C8B-B14F-4D97-AF65-F5344CB8AC3E}">
        <p14:creationId xmlns:p14="http://schemas.microsoft.com/office/powerpoint/2010/main" val="3239107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2117446" y="4785517"/>
            <a:ext cx="4956290" cy="126881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562578" y="1448780"/>
            <a:ext cx="6121958" cy="212423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a:t>High Level </a:t>
            </a:r>
            <a:r>
              <a:rPr lang="en-CA" dirty="0" smtClean="0"/>
              <a:t>Architecture (very ;-)</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7044" y="2728488"/>
            <a:ext cx="796795" cy="791518"/>
          </a:xfrm>
          <a:prstGeom prst="rect">
            <a:avLst/>
          </a:prstGeom>
        </p:spPr>
      </p:pic>
      <p:sp>
        <p:nvSpPr>
          <p:cNvPr id="7" name="TextBox 6"/>
          <p:cNvSpPr txBox="1"/>
          <p:nvPr/>
        </p:nvSpPr>
        <p:spPr>
          <a:xfrm>
            <a:off x="3408293" y="2202382"/>
            <a:ext cx="2393727" cy="646331"/>
          </a:xfrm>
          <a:prstGeom prst="rect">
            <a:avLst/>
          </a:prstGeom>
          <a:noFill/>
        </p:spPr>
        <p:txBody>
          <a:bodyPr wrap="square" rtlCol="0">
            <a:spAutoFit/>
          </a:bodyPr>
          <a:lstStyle/>
          <a:p>
            <a:pPr algn="ctr"/>
            <a:r>
              <a:rPr lang="en-CA" b="1" dirty="0" err="1" smtClean="0">
                <a:latin typeface="Verdana" charset="0"/>
                <a:ea typeface="Verdana" charset="0"/>
                <a:cs typeface="Verdana" charset="0"/>
              </a:rPr>
              <a:t>OpenWrt</a:t>
            </a:r>
            <a:endParaRPr lang="en-CA" b="1" dirty="0" smtClean="0">
              <a:latin typeface="Verdana" charset="0"/>
              <a:ea typeface="Verdana" charset="0"/>
              <a:cs typeface="Verdana" charset="0"/>
            </a:endParaRPr>
          </a:p>
          <a:p>
            <a:pPr algn="ctr"/>
            <a:r>
              <a:rPr lang="en-CA" b="1" dirty="0" smtClean="0">
                <a:latin typeface="Verdana" charset="0"/>
                <a:ea typeface="Verdana" charset="0"/>
                <a:cs typeface="Verdana" charset="0"/>
              </a:rPr>
              <a:t>Home Gateway </a:t>
            </a:r>
            <a:endParaRPr lang="en-US" dirty="0"/>
          </a:p>
        </p:txBody>
      </p:sp>
      <p:sp>
        <p:nvSpPr>
          <p:cNvPr id="8" name="Rectangle 7"/>
          <p:cNvSpPr/>
          <p:nvPr/>
        </p:nvSpPr>
        <p:spPr>
          <a:xfrm>
            <a:off x="1331640" y="1052736"/>
            <a:ext cx="6480720" cy="2664296"/>
          </a:xfrm>
          <a:prstGeom prst="rect">
            <a:avLst/>
          </a:prstGeom>
          <a:noFill/>
          <a:ln>
            <a:solidFill>
              <a:srgbClr val="73218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smtClean="0">
                <a:solidFill>
                  <a:schemeClr val="tx1"/>
                </a:solidFill>
                <a:latin typeface="Verdana" charset="0"/>
                <a:ea typeface="Verdana" charset="0"/>
                <a:cs typeface="Verdana" charset="0"/>
              </a:rPr>
              <a:t>Home Network</a:t>
            </a:r>
            <a:endParaRPr lang="en-US" b="1" dirty="0">
              <a:solidFill>
                <a:schemeClr val="tx1"/>
              </a:solidFill>
              <a:latin typeface="Verdana" charset="0"/>
              <a:ea typeface="Verdana" charset="0"/>
              <a:cs typeface="Verdana" charset="0"/>
            </a:endParaRPr>
          </a:p>
        </p:txBody>
      </p:sp>
      <p:grpSp>
        <p:nvGrpSpPr>
          <p:cNvPr id="20" name="Group 19"/>
          <p:cNvGrpSpPr/>
          <p:nvPr/>
        </p:nvGrpSpPr>
        <p:grpSpPr>
          <a:xfrm>
            <a:off x="2133139" y="1484820"/>
            <a:ext cx="4239576" cy="764981"/>
            <a:chOff x="-127228" y="4838077"/>
            <a:chExt cx="6534598" cy="1195635"/>
          </a:xfrm>
        </p:grpSpPr>
        <p:pic>
          <p:nvPicPr>
            <p:cNvPr id="10" name="Picture 9"/>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80918" y="4982195"/>
              <a:ext cx="914479" cy="914479"/>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8412" y="4979146"/>
              <a:ext cx="914479" cy="914479"/>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228" y="4960284"/>
              <a:ext cx="914479" cy="920576"/>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51954" y="5030649"/>
              <a:ext cx="920576" cy="920576"/>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2891" y="5113136"/>
              <a:ext cx="914479" cy="920576"/>
            </a:xfrm>
            <a:prstGeom prst="rect">
              <a:avLst/>
            </a:prstGeom>
          </p:spPr>
        </p:pic>
        <p:pic>
          <p:nvPicPr>
            <p:cNvPr id="15" name="Picture 14"/>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09830" y="4976098"/>
              <a:ext cx="920576" cy="920576"/>
            </a:xfrm>
            <a:prstGeom prst="rect">
              <a:avLst/>
            </a:prstGeom>
          </p:spPr>
        </p:pic>
        <p:pic>
          <p:nvPicPr>
            <p:cNvPr id="16" name="Picture 15"/>
            <p:cNvPicPr>
              <a:picLocks noChangeAspect="1"/>
            </p:cNvPicPr>
            <p:nvPr/>
          </p:nvPicPr>
          <p:blipFill>
            <a:blip r:embed="rId9"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857439" y="5188555"/>
              <a:ext cx="827865" cy="604766"/>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28924" y="4960284"/>
              <a:ext cx="920576" cy="920576"/>
            </a:xfrm>
            <a:prstGeom prst="rect">
              <a:avLst/>
            </a:prstGeom>
          </p:spPr>
        </p:pic>
        <p:pic>
          <p:nvPicPr>
            <p:cNvPr id="19" name="Picture 18"/>
            <p:cNvPicPr>
              <a:picLocks noChangeAspect="1"/>
            </p:cNvPicPr>
            <p:nvPr/>
          </p:nvPicPr>
          <p:blipFill rotWithShape="1">
            <a:blip r:embed="rId11" cstate="screen">
              <a:extLst>
                <a:ext uri="{28A0092B-C50C-407E-A947-70E740481C1C}">
                  <a14:useLocalDpi xmlns:a14="http://schemas.microsoft.com/office/drawing/2010/main"/>
                </a:ext>
              </a:extLst>
            </a:blip>
            <a:srcRect l="24208" b="49915"/>
            <a:stretch/>
          </p:blipFill>
          <p:spPr>
            <a:xfrm>
              <a:off x="4205381" y="4838077"/>
              <a:ext cx="419020" cy="275059"/>
            </a:xfrm>
            <a:prstGeom prst="rect">
              <a:avLst/>
            </a:prstGeom>
          </p:spPr>
        </p:pic>
        <p:pic>
          <p:nvPicPr>
            <p:cNvPr id="46" name="Picture 45"/>
            <p:cNvPicPr>
              <a:picLocks noChangeAspect="1"/>
            </p:cNvPicPr>
            <p:nvPr/>
          </p:nvPicPr>
          <p:blipFill rotWithShape="1">
            <a:blip r:embed="rId11" cstate="screen">
              <a:extLst>
                <a:ext uri="{28A0092B-C50C-407E-A947-70E740481C1C}">
                  <a14:useLocalDpi xmlns:a14="http://schemas.microsoft.com/office/drawing/2010/main"/>
                </a:ext>
              </a:extLst>
            </a:blip>
            <a:srcRect l="24208" b="49915"/>
            <a:stretch/>
          </p:blipFill>
          <p:spPr>
            <a:xfrm>
              <a:off x="4829982" y="4888436"/>
              <a:ext cx="419021" cy="275059"/>
            </a:xfrm>
            <a:prstGeom prst="rect">
              <a:avLst/>
            </a:prstGeom>
          </p:spPr>
        </p:pic>
      </p:grpSp>
      <p:sp>
        <p:nvSpPr>
          <p:cNvPr id="21" name="Rectangle 20"/>
          <p:cNvSpPr/>
          <p:nvPr/>
        </p:nvSpPr>
        <p:spPr>
          <a:xfrm>
            <a:off x="2010110" y="4689140"/>
            <a:ext cx="5123779" cy="1698298"/>
          </a:xfrm>
          <a:prstGeom prst="rect">
            <a:avLst/>
          </a:prstGeom>
          <a:noFill/>
          <a:ln>
            <a:solidFill>
              <a:srgbClr val="73218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CA" b="1" dirty="0" smtClean="0">
                <a:solidFill>
                  <a:schemeClr val="tx1"/>
                </a:solidFill>
                <a:latin typeface="Verdana" charset="0"/>
                <a:ea typeface="Verdana" charset="0"/>
                <a:cs typeface="Verdana" charset="0"/>
              </a:rPr>
              <a:t>CIRA SHG Registry</a:t>
            </a:r>
            <a:endParaRPr lang="en-US" b="1" dirty="0">
              <a:solidFill>
                <a:schemeClr val="tx1"/>
              </a:solidFill>
              <a:latin typeface="Verdana" charset="0"/>
              <a:ea typeface="Verdana" charset="0"/>
              <a:cs typeface="Verdana" charset="0"/>
            </a:endParaRPr>
          </a:p>
        </p:txBody>
      </p:sp>
      <p:pic>
        <p:nvPicPr>
          <p:cNvPr id="22" name="Picture 21"/>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933333" y="2577529"/>
            <a:ext cx="454244" cy="451235"/>
          </a:xfrm>
          <a:prstGeom prst="rect">
            <a:avLst/>
          </a:prstGeom>
        </p:spPr>
      </p:pic>
      <p:sp>
        <p:nvSpPr>
          <p:cNvPr id="23" name="TextBox 22"/>
          <p:cNvSpPr txBox="1"/>
          <p:nvPr/>
        </p:nvSpPr>
        <p:spPr>
          <a:xfrm>
            <a:off x="5663048" y="2298938"/>
            <a:ext cx="1789272" cy="553998"/>
          </a:xfrm>
          <a:prstGeom prst="rect">
            <a:avLst/>
          </a:prstGeom>
          <a:noFill/>
        </p:spPr>
        <p:txBody>
          <a:bodyPr wrap="none" rtlCol="0">
            <a:spAutoFit/>
          </a:bodyPr>
          <a:lstStyle/>
          <a:p>
            <a:pPr algn="ctr"/>
            <a:r>
              <a:rPr lang="en-CA" sz="1000" b="1" dirty="0" smtClean="0">
                <a:latin typeface="Verdana" charset="0"/>
                <a:ea typeface="Verdana" charset="0"/>
                <a:cs typeface="Verdana" charset="0"/>
              </a:rPr>
              <a:t>Internal DNS/DNSSEC</a:t>
            </a:r>
          </a:p>
          <a:p>
            <a:pPr algn="ctr"/>
            <a:r>
              <a:rPr lang="en-CA" sz="1000" b="1" dirty="0" smtClean="0">
                <a:latin typeface="Verdana" charset="0"/>
                <a:ea typeface="Verdana" charset="0"/>
                <a:cs typeface="Verdana" charset="0"/>
              </a:rPr>
              <a:t>External IPSEC</a:t>
            </a:r>
          </a:p>
          <a:p>
            <a:pPr algn="ctr"/>
            <a:r>
              <a:rPr lang="en-CA" sz="1000" b="1" dirty="0" smtClean="0">
                <a:latin typeface="Verdana" charset="0"/>
                <a:ea typeface="Verdana" charset="0"/>
                <a:cs typeface="Verdana" charset="0"/>
              </a:rPr>
              <a:t>D-Zone firewall</a:t>
            </a:r>
            <a:endParaRPr lang="en-US" sz="1000" dirty="0"/>
          </a:p>
        </p:txBody>
      </p:sp>
      <p:pic>
        <p:nvPicPr>
          <p:cNvPr id="25" name="Picture 24"/>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101643" y="3684533"/>
            <a:ext cx="1046421" cy="1046421"/>
          </a:xfrm>
          <a:prstGeom prst="rect">
            <a:avLst/>
          </a:prstGeom>
        </p:spPr>
      </p:pic>
      <p:pic>
        <p:nvPicPr>
          <p:cNvPr id="27" name="Picture 26"/>
          <p:cNvPicPr>
            <a:picLocks noChangeAspect="1"/>
          </p:cNvPicPr>
          <p:nvPr/>
        </p:nvPicPr>
        <p:blipFill>
          <a:blip r:embed="rId14"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2243412" y="2330280"/>
            <a:ext cx="670600" cy="679581"/>
          </a:xfrm>
          <a:prstGeom prst="rect">
            <a:avLst/>
          </a:prstGeom>
        </p:spPr>
      </p:pic>
      <p:sp>
        <p:nvSpPr>
          <p:cNvPr id="28" name="TextBox 27"/>
          <p:cNvSpPr txBox="1"/>
          <p:nvPr/>
        </p:nvSpPr>
        <p:spPr>
          <a:xfrm>
            <a:off x="1588253" y="3204191"/>
            <a:ext cx="2690160" cy="261610"/>
          </a:xfrm>
          <a:prstGeom prst="rect">
            <a:avLst/>
          </a:prstGeom>
          <a:noFill/>
        </p:spPr>
        <p:txBody>
          <a:bodyPr wrap="none" rtlCol="0">
            <a:spAutoFit/>
          </a:bodyPr>
          <a:lstStyle/>
          <a:p>
            <a:r>
              <a:rPr lang="en-CA" sz="1100" b="1" dirty="0" smtClean="0">
                <a:latin typeface="Verdana" charset="0"/>
                <a:ea typeface="Verdana" charset="0"/>
                <a:cs typeface="Verdana" charset="0"/>
              </a:rPr>
              <a:t>3</a:t>
            </a:r>
            <a:r>
              <a:rPr lang="en-CA" sz="1100" b="1" baseline="30000" dirty="0" smtClean="0">
                <a:latin typeface="Verdana" charset="0"/>
                <a:ea typeface="Verdana" charset="0"/>
                <a:cs typeface="Verdana" charset="0"/>
              </a:rPr>
              <a:t>rd</a:t>
            </a:r>
            <a:r>
              <a:rPr lang="en-CA" sz="1100" b="1" dirty="0" smtClean="0">
                <a:latin typeface="Verdana" charset="0"/>
                <a:ea typeface="Verdana" charset="0"/>
                <a:cs typeface="Verdana" charset="0"/>
              </a:rPr>
              <a:t>level.securehomegateway.ca</a:t>
            </a:r>
            <a:endParaRPr lang="en-US" sz="1100" dirty="0"/>
          </a:p>
        </p:txBody>
      </p:sp>
      <p:pic>
        <p:nvPicPr>
          <p:cNvPr id="29" name="Picture 2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19685" y="5215873"/>
            <a:ext cx="741852" cy="736938"/>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385559" y="5379145"/>
            <a:ext cx="596785" cy="596785"/>
          </a:xfrm>
          <a:prstGeom prst="rect">
            <a:avLst/>
          </a:prstGeom>
        </p:spPr>
      </p:pic>
      <p:pic>
        <p:nvPicPr>
          <p:cNvPr id="32" name="Picture 31"/>
          <p:cNvPicPr>
            <a:picLocks noChangeAspect="1"/>
          </p:cNvPicPr>
          <p:nvPr/>
        </p:nvPicPr>
        <p:blipFill>
          <a:blip r:embed="rId17"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2915012" y="5425150"/>
            <a:ext cx="517204" cy="524130"/>
          </a:xfrm>
          <a:prstGeom prst="rect">
            <a:avLst/>
          </a:prstGeom>
        </p:spPr>
      </p:pic>
      <p:sp>
        <p:nvSpPr>
          <p:cNvPr id="33" name="TextBox 32"/>
          <p:cNvSpPr txBox="1"/>
          <p:nvPr/>
        </p:nvSpPr>
        <p:spPr>
          <a:xfrm>
            <a:off x="5506231" y="4828510"/>
            <a:ext cx="1544012" cy="461665"/>
          </a:xfrm>
          <a:prstGeom prst="rect">
            <a:avLst/>
          </a:prstGeom>
          <a:noFill/>
        </p:spPr>
        <p:txBody>
          <a:bodyPr wrap="none" rtlCol="0">
            <a:spAutoFit/>
          </a:bodyPr>
          <a:lstStyle/>
          <a:p>
            <a:pPr algn="ctr"/>
            <a:r>
              <a:rPr lang="en-CA" sz="1200" b="1" dirty="0" smtClean="0">
                <a:latin typeface="Verdana" charset="0"/>
                <a:ea typeface="Verdana" charset="0"/>
                <a:cs typeface="Verdana" charset="0"/>
              </a:rPr>
              <a:t>Home Gateway </a:t>
            </a:r>
          </a:p>
          <a:p>
            <a:pPr algn="ctr"/>
            <a:r>
              <a:rPr lang="en-CA" sz="1200" b="1" dirty="0" smtClean="0">
                <a:latin typeface="Verdana" charset="0"/>
                <a:ea typeface="Verdana" charset="0"/>
                <a:cs typeface="Verdana" charset="0"/>
              </a:rPr>
              <a:t>Provisioning</a:t>
            </a:r>
            <a:endParaRPr lang="en-US" sz="1200" dirty="0"/>
          </a:p>
        </p:txBody>
      </p:sp>
      <p:sp>
        <p:nvSpPr>
          <p:cNvPr id="34" name="TextBox 33"/>
          <p:cNvSpPr txBox="1"/>
          <p:nvPr/>
        </p:nvSpPr>
        <p:spPr>
          <a:xfrm>
            <a:off x="4053113" y="4869160"/>
            <a:ext cx="1454991" cy="461665"/>
          </a:xfrm>
          <a:prstGeom prst="rect">
            <a:avLst/>
          </a:prstGeom>
          <a:noFill/>
        </p:spPr>
        <p:txBody>
          <a:bodyPr wrap="square" rtlCol="0">
            <a:spAutoFit/>
          </a:bodyPr>
          <a:lstStyle/>
          <a:p>
            <a:pPr algn="ctr"/>
            <a:r>
              <a:rPr lang="en-CA" sz="1200" b="1" dirty="0" smtClean="0">
                <a:latin typeface="Verdana" charset="0"/>
                <a:ea typeface="Verdana" charset="0"/>
                <a:cs typeface="Verdana" charset="0"/>
              </a:rPr>
              <a:t>3</a:t>
            </a:r>
            <a:r>
              <a:rPr lang="en-CA" sz="1200" b="1" baseline="30000" dirty="0" smtClean="0">
                <a:latin typeface="Verdana" charset="0"/>
                <a:ea typeface="Verdana" charset="0"/>
                <a:cs typeface="Verdana" charset="0"/>
              </a:rPr>
              <a:t>rd</a:t>
            </a:r>
            <a:r>
              <a:rPr lang="en-CA" sz="1200" b="1" dirty="0" smtClean="0">
                <a:latin typeface="Verdana" charset="0"/>
                <a:ea typeface="Verdana" charset="0"/>
                <a:cs typeface="Verdana" charset="0"/>
              </a:rPr>
              <a:t> Level .CA home domain</a:t>
            </a:r>
          </a:p>
        </p:txBody>
      </p:sp>
      <p:sp>
        <p:nvSpPr>
          <p:cNvPr id="35" name="TextBox 34"/>
          <p:cNvSpPr txBox="1"/>
          <p:nvPr/>
        </p:nvSpPr>
        <p:spPr>
          <a:xfrm>
            <a:off x="2606022" y="4852999"/>
            <a:ext cx="1396636" cy="461665"/>
          </a:xfrm>
          <a:prstGeom prst="rect">
            <a:avLst/>
          </a:prstGeom>
          <a:noFill/>
        </p:spPr>
        <p:txBody>
          <a:bodyPr wrap="square" rtlCol="0">
            <a:spAutoFit/>
          </a:bodyPr>
          <a:lstStyle/>
          <a:p>
            <a:pPr algn="ctr"/>
            <a:r>
              <a:rPr lang="en-CA" sz="1200" b="1" dirty="0" smtClean="0">
                <a:latin typeface="Verdana" charset="0"/>
                <a:ea typeface="Verdana" charset="0"/>
                <a:cs typeface="Verdana" charset="0"/>
              </a:rPr>
              <a:t>Primary DNS</a:t>
            </a:r>
          </a:p>
          <a:p>
            <a:pPr algn="ctr"/>
            <a:r>
              <a:rPr lang="en-CA" sz="1200" b="1" dirty="0" smtClean="0">
                <a:latin typeface="Verdana" charset="0"/>
                <a:ea typeface="Verdana" charset="0"/>
                <a:cs typeface="Verdana" charset="0"/>
              </a:rPr>
              <a:t>D-Zone</a:t>
            </a:r>
            <a:endParaRPr lang="en-US" sz="1200" dirty="0"/>
          </a:p>
        </p:txBody>
      </p:sp>
      <p:pic>
        <p:nvPicPr>
          <p:cNvPr id="38" name="Picture 37"/>
          <p:cNvPicPr>
            <a:picLocks noChangeAspect="1"/>
          </p:cNvPicPr>
          <p:nvPr/>
        </p:nvPicPr>
        <p:blipFill>
          <a:blip r:embed="rId18" cstate="screen">
            <a:duotone>
              <a:prstClr val="black"/>
              <a:schemeClr val="bg1">
                <a:lumMod val="50000"/>
                <a:tint val="45000"/>
                <a:satMod val="400000"/>
              </a:schemeClr>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a:ext>
            </a:extLst>
          </a:blip>
          <a:stretch>
            <a:fillRect/>
          </a:stretch>
        </p:blipFill>
        <p:spPr>
          <a:xfrm>
            <a:off x="6428680" y="5576199"/>
            <a:ext cx="375568" cy="373081"/>
          </a:xfrm>
          <a:prstGeom prst="rect">
            <a:avLst/>
          </a:prstGeom>
        </p:spPr>
      </p:pic>
      <p:pic>
        <p:nvPicPr>
          <p:cNvPr id="44" name="Picture 43"/>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18689" y="1591240"/>
            <a:ext cx="655047" cy="650709"/>
          </a:xfrm>
          <a:prstGeom prst="rect">
            <a:avLst/>
          </a:prstGeom>
        </p:spPr>
      </p:pic>
      <p:pic>
        <p:nvPicPr>
          <p:cNvPr id="45" name="Picture 44"/>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0364" y="3913245"/>
            <a:ext cx="597260" cy="588995"/>
          </a:xfrm>
          <a:prstGeom prst="rect">
            <a:avLst/>
          </a:prstGeom>
        </p:spPr>
      </p:pic>
      <p:pic>
        <p:nvPicPr>
          <p:cNvPr id="49" name="Picture 48"/>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766224" y="3738657"/>
            <a:ext cx="920576" cy="914479"/>
          </a:xfrm>
          <a:prstGeom prst="rect">
            <a:avLst/>
          </a:prstGeom>
        </p:spPr>
      </p:pic>
      <p:sp>
        <p:nvSpPr>
          <p:cNvPr id="50" name="TextBox 49"/>
          <p:cNvSpPr txBox="1"/>
          <p:nvPr/>
        </p:nvSpPr>
        <p:spPr>
          <a:xfrm>
            <a:off x="7274970" y="4366845"/>
            <a:ext cx="1903085" cy="1200329"/>
          </a:xfrm>
          <a:prstGeom prst="rect">
            <a:avLst/>
          </a:prstGeom>
          <a:noFill/>
        </p:spPr>
        <p:txBody>
          <a:bodyPr wrap="none" rtlCol="0">
            <a:spAutoFit/>
          </a:bodyPr>
          <a:lstStyle/>
          <a:p>
            <a:pPr algn="ctr"/>
            <a:r>
              <a:rPr lang="en-CA" b="1" dirty="0" err="1" smtClean="0"/>
              <a:t>IoT</a:t>
            </a:r>
            <a:r>
              <a:rPr lang="en-CA" b="1" dirty="0" smtClean="0"/>
              <a:t> Cloud</a:t>
            </a:r>
          </a:p>
          <a:p>
            <a:pPr algn="ctr"/>
            <a:r>
              <a:rPr lang="en-CA" b="1" dirty="0" smtClean="0"/>
              <a:t>Services</a:t>
            </a:r>
          </a:p>
          <a:p>
            <a:pPr algn="ctr"/>
            <a:r>
              <a:rPr lang="en-CA" b="1" dirty="0"/>
              <a:t>&amp;</a:t>
            </a:r>
            <a:endParaRPr lang="en-CA" b="1" dirty="0" smtClean="0"/>
          </a:p>
          <a:p>
            <a:pPr algn="ctr"/>
            <a:r>
              <a:rPr lang="en-CA" b="1" dirty="0" smtClean="0"/>
              <a:t>D-Zone Firewall</a:t>
            </a:r>
            <a:endParaRPr lang="en-US" b="1" dirty="0"/>
          </a:p>
        </p:txBody>
      </p:sp>
      <p:sp>
        <p:nvSpPr>
          <p:cNvPr id="51" name="TextBox 50"/>
          <p:cNvSpPr txBox="1"/>
          <p:nvPr/>
        </p:nvSpPr>
        <p:spPr>
          <a:xfrm>
            <a:off x="35496" y="4477208"/>
            <a:ext cx="1527082" cy="738664"/>
          </a:xfrm>
          <a:prstGeom prst="rect">
            <a:avLst/>
          </a:prstGeom>
          <a:noFill/>
        </p:spPr>
        <p:txBody>
          <a:bodyPr wrap="square" rtlCol="0">
            <a:spAutoFit/>
          </a:bodyPr>
          <a:lstStyle/>
          <a:p>
            <a:pPr algn="ctr"/>
            <a:r>
              <a:rPr lang="en-CA" sz="1400" b="1" dirty="0" smtClean="0"/>
              <a:t>Secure Remote Home Network Access</a:t>
            </a:r>
          </a:p>
        </p:txBody>
      </p:sp>
      <p:cxnSp>
        <p:nvCxnSpPr>
          <p:cNvPr id="53" name="Straight Connector 52"/>
          <p:cNvCxnSpPr>
            <a:stCxn id="45" idx="3"/>
            <a:endCxn id="25" idx="1"/>
          </p:cNvCxnSpPr>
          <p:nvPr/>
        </p:nvCxnSpPr>
        <p:spPr>
          <a:xfrm>
            <a:off x="1187624" y="4207743"/>
            <a:ext cx="291401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p:cNvCxnSpPr>
            <a:stCxn id="25" idx="3"/>
            <a:endCxn id="49" idx="1"/>
          </p:cNvCxnSpPr>
          <p:nvPr/>
        </p:nvCxnSpPr>
        <p:spPr>
          <a:xfrm flipV="1">
            <a:off x="5148064" y="4195897"/>
            <a:ext cx="2618160" cy="11847"/>
          </a:xfrm>
          <a:prstGeom prst="line">
            <a:avLst/>
          </a:prstGeom>
        </p:spPr>
        <p:style>
          <a:lnRef idx="3">
            <a:schemeClr val="accent1"/>
          </a:lnRef>
          <a:fillRef idx="0">
            <a:schemeClr val="accent1"/>
          </a:fillRef>
          <a:effectRef idx="2">
            <a:schemeClr val="accent1"/>
          </a:effectRef>
          <a:fontRef idx="minor">
            <a:schemeClr val="tx1"/>
          </a:fontRef>
        </p:style>
      </p:cxnSp>
      <p:sp>
        <p:nvSpPr>
          <p:cNvPr id="58" name="TextBox 57"/>
          <p:cNvSpPr txBox="1"/>
          <p:nvPr/>
        </p:nvSpPr>
        <p:spPr>
          <a:xfrm>
            <a:off x="6260457" y="2947010"/>
            <a:ext cx="949119" cy="553998"/>
          </a:xfrm>
          <a:prstGeom prst="rect">
            <a:avLst/>
          </a:prstGeom>
          <a:noFill/>
        </p:spPr>
        <p:txBody>
          <a:bodyPr wrap="square" rtlCol="0">
            <a:spAutoFit/>
          </a:bodyPr>
          <a:lstStyle/>
          <a:p>
            <a:r>
              <a:rPr lang="en-US" sz="1000" b="1" dirty="0" err="1" smtClean="0">
                <a:latin typeface="Verdana" charset="0"/>
                <a:ea typeface="Verdana" charset="0"/>
                <a:cs typeface="Verdana" charset="0"/>
              </a:rPr>
              <a:t>Wifi</a:t>
            </a:r>
            <a:r>
              <a:rPr lang="en-US" sz="1000" b="1" dirty="0" smtClean="0">
                <a:latin typeface="Verdana" charset="0"/>
                <a:ea typeface="Verdana" charset="0"/>
                <a:cs typeface="Verdana" charset="0"/>
              </a:rPr>
              <a:t> </a:t>
            </a:r>
            <a:r>
              <a:rPr lang="en-US" sz="1000" b="1" dirty="0" err="1" smtClean="0">
                <a:solidFill>
                  <a:srgbClr val="682D8E"/>
                </a:solidFill>
                <a:latin typeface="Verdana" charset="0"/>
                <a:ea typeface="Verdana" charset="0"/>
                <a:cs typeface="Verdana" charset="0"/>
              </a:rPr>
              <a:t>MiFi</a:t>
            </a:r>
            <a:r>
              <a:rPr lang="en-US" sz="1000" b="1" dirty="0" smtClean="0">
                <a:solidFill>
                  <a:srgbClr val="682D8E"/>
                </a:solidFill>
                <a:latin typeface="Verdana" charset="0"/>
                <a:ea typeface="Verdana" charset="0"/>
                <a:cs typeface="Verdana" charset="0"/>
              </a:rPr>
              <a:t> </a:t>
            </a:r>
            <a:r>
              <a:rPr lang="en-US" sz="1000" b="1" dirty="0" err="1" smtClean="0">
                <a:solidFill>
                  <a:srgbClr val="682D8E"/>
                </a:solidFill>
                <a:latin typeface="Verdana" charset="0"/>
                <a:ea typeface="Verdana" charset="0"/>
                <a:cs typeface="Verdana" charset="0"/>
              </a:rPr>
              <a:t>Zigbee</a:t>
            </a:r>
            <a:endParaRPr lang="en-US" sz="1000" b="1" dirty="0" smtClean="0">
              <a:solidFill>
                <a:srgbClr val="682D8E"/>
              </a:solidFill>
              <a:latin typeface="Verdana" charset="0"/>
              <a:ea typeface="Verdana" charset="0"/>
              <a:cs typeface="Verdana" charset="0"/>
            </a:endParaRPr>
          </a:p>
          <a:p>
            <a:r>
              <a:rPr lang="en-CA" sz="1000" b="1" dirty="0" smtClean="0">
                <a:solidFill>
                  <a:srgbClr val="682D8E"/>
                </a:solidFill>
                <a:latin typeface="Verdana" charset="0"/>
                <a:ea typeface="Verdana" charset="0"/>
                <a:cs typeface="Verdana" charset="0"/>
              </a:rPr>
              <a:t>NFC RFID</a:t>
            </a:r>
          </a:p>
        </p:txBody>
      </p:sp>
      <p:pic>
        <p:nvPicPr>
          <p:cNvPr id="59" name="Picture 58"/>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5868144" y="3109247"/>
            <a:ext cx="377410" cy="247745"/>
          </a:xfrm>
          <a:prstGeom prst="rect">
            <a:avLst/>
          </a:prstGeom>
        </p:spPr>
      </p:pic>
      <p:sp>
        <p:nvSpPr>
          <p:cNvPr id="3" name="Slide Number Placeholder 2"/>
          <p:cNvSpPr>
            <a:spLocks noGrp="1"/>
          </p:cNvSpPr>
          <p:nvPr>
            <p:ph type="sldNum" sz="quarter" idx="11"/>
          </p:nvPr>
        </p:nvSpPr>
        <p:spPr/>
        <p:txBody>
          <a:bodyPr/>
          <a:lstStyle/>
          <a:p>
            <a:fld id="{B9E795CD-93B8-DA4A-B13D-227462B2D34D}" type="slidenum">
              <a:rPr lang="en-US" smtClean="0"/>
              <a:pPr/>
              <a:t>27</a:t>
            </a:fld>
            <a:endParaRPr lang="en-US" dirty="0"/>
          </a:p>
        </p:txBody>
      </p:sp>
      <p:sp>
        <p:nvSpPr>
          <p:cNvPr id="9" name="Footer Placeholder 8"/>
          <p:cNvSpPr>
            <a:spLocks noGrp="1"/>
          </p:cNvSpPr>
          <p:nvPr>
            <p:ph type="ftr" sz="quarter" idx="10"/>
          </p:nvPr>
        </p:nvSpPr>
        <p:spPr/>
        <p:txBody>
          <a:bodyPr/>
          <a:lstStyle/>
          <a:p>
            <a:r>
              <a:rPr lang="en-US" smtClean="0"/>
              <a:t>CIRA Labs - Secure Home Gateway - 2018-09</a:t>
            </a:r>
            <a:endParaRPr lang="en-US" dirty="0"/>
          </a:p>
        </p:txBody>
      </p:sp>
      <p:pic>
        <p:nvPicPr>
          <p:cNvPr id="43" name="Picture 42"/>
          <p:cNvPicPr>
            <a:picLocks noChangeAspect="1"/>
          </p:cNvPicPr>
          <p:nvPr/>
        </p:nvPicPr>
        <p:blipFill>
          <a:blip r:embed="rId23">
            <a:duotone>
              <a:schemeClr val="accent2">
                <a:shade val="45000"/>
                <a:satMod val="135000"/>
              </a:schemeClr>
              <a:prstClr val="white"/>
            </a:duotone>
          </a:blip>
          <a:stretch>
            <a:fillRect/>
          </a:stretch>
        </p:blipFill>
        <p:spPr>
          <a:xfrm>
            <a:off x="4603385" y="3184671"/>
            <a:ext cx="204336" cy="205961"/>
          </a:xfrm>
          <a:prstGeom prst="rect">
            <a:avLst/>
          </a:prstGeom>
        </p:spPr>
      </p:pic>
      <p:pic>
        <p:nvPicPr>
          <p:cNvPr id="47" name="Picture 46"/>
          <p:cNvPicPr>
            <a:picLocks noChangeAspect="1"/>
          </p:cNvPicPr>
          <p:nvPr/>
        </p:nvPicPr>
        <p:blipFill>
          <a:blip r:embed="rId23">
            <a:duotone>
              <a:schemeClr val="accent2">
                <a:shade val="45000"/>
                <a:satMod val="135000"/>
              </a:schemeClr>
              <a:prstClr val="white"/>
            </a:duotone>
          </a:blip>
          <a:stretch>
            <a:fillRect/>
          </a:stretch>
        </p:blipFill>
        <p:spPr>
          <a:xfrm>
            <a:off x="4953166" y="2912102"/>
            <a:ext cx="590942" cy="595642"/>
          </a:xfrm>
          <a:prstGeom prst="rect">
            <a:avLst/>
          </a:prstGeom>
        </p:spPr>
      </p:pic>
    </p:spTree>
    <p:extLst>
      <p:ext uri="{BB962C8B-B14F-4D97-AF65-F5344CB8AC3E}">
        <p14:creationId xmlns:p14="http://schemas.microsoft.com/office/powerpoint/2010/main" val="2776516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 are building a Prototype</a:t>
            </a:r>
            <a:br>
              <a:rPr lang="en-CA" dirty="0" smtClean="0"/>
            </a:br>
            <a:r>
              <a:rPr lang="en-CA" dirty="0" smtClean="0"/>
              <a:t>-&gt; Based on Omnia </a:t>
            </a:r>
            <a:r>
              <a:rPr lang="en-CA" dirty="0" err="1" smtClean="0"/>
              <a:t>Turris</a:t>
            </a:r>
            <a:r>
              <a:rPr lang="en-CA" dirty="0" smtClean="0"/>
              <a:t> Gateway</a:t>
            </a:r>
            <a:endParaRPr lang="en-CA" dirty="0"/>
          </a:p>
        </p:txBody>
      </p:sp>
      <p:sp>
        <p:nvSpPr>
          <p:cNvPr id="3" name="Content Placeholder 2"/>
          <p:cNvSpPr>
            <a:spLocks noGrp="1"/>
          </p:cNvSpPr>
          <p:nvPr>
            <p:ph idx="1"/>
          </p:nvPr>
        </p:nvSpPr>
        <p:spPr/>
        <p:txBody>
          <a:bodyPr>
            <a:normAutofit/>
          </a:bodyPr>
          <a:lstStyle/>
          <a:p>
            <a:r>
              <a:rPr lang="en-CA" dirty="0" smtClean="0"/>
              <a:t>Develop a Proof of Concept and prototype</a:t>
            </a:r>
          </a:p>
          <a:p>
            <a:pPr lvl="1"/>
            <a:r>
              <a:rPr lang="en-CA" dirty="0" smtClean="0"/>
              <a:t>Using </a:t>
            </a:r>
            <a:r>
              <a:rPr lang="en-CA" dirty="0"/>
              <a:t>.CZ Omnia </a:t>
            </a:r>
            <a:r>
              <a:rPr lang="en-US" dirty="0" smtClean="0"/>
              <a:t>Home Gateway &amp; </a:t>
            </a:r>
            <a:r>
              <a:rPr lang="en-US" dirty="0" err="1" smtClean="0"/>
              <a:t>openWRT</a:t>
            </a:r>
            <a:endParaRPr lang="en-US" dirty="0" smtClean="0"/>
          </a:p>
          <a:p>
            <a:pPr lvl="1"/>
            <a:r>
              <a:rPr lang="en-US" dirty="0" smtClean="0"/>
              <a:t>IoT device provisioning based on MUD</a:t>
            </a:r>
          </a:p>
          <a:p>
            <a:pPr lvl="1"/>
            <a:r>
              <a:rPr lang="en-US" dirty="0" smtClean="0"/>
              <a:t>Home Gateway App (Android/iPhone)</a:t>
            </a:r>
          </a:p>
          <a:p>
            <a:pPr lvl="1"/>
            <a:r>
              <a:rPr lang="en-US" dirty="0" smtClean="0"/>
              <a:t>Develop some IoT discoverable devices and MUD profiles</a:t>
            </a:r>
            <a:endParaRPr lang="en-CA" dirty="0" smtClean="0"/>
          </a:p>
          <a:p>
            <a:r>
              <a:rPr lang="en-CA" dirty="0" smtClean="0"/>
              <a:t>Use </a:t>
            </a:r>
            <a:r>
              <a:rPr lang="en-CA" dirty="0"/>
              <a:t>public </a:t>
            </a:r>
            <a:r>
              <a:rPr lang="en-CA" dirty="0" smtClean="0"/>
              <a:t>GitHub to document the functional specification </a:t>
            </a:r>
            <a:r>
              <a:rPr lang="en-CA" dirty="0"/>
              <a:t>and </a:t>
            </a:r>
            <a:r>
              <a:rPr lang="en-CA" dirty="0" smtClean="0"/>
              <a:t>repo for prototype </a:t>
            </a:r>
            <a:r>
              <a:rPr lang="en-CA" dirty="0"/>
              <a:t>software</a:t>
            </a:r>
            <a:endParaRPr lang="en-US" dirty="0"/>
          </a:p>
          <a:p>
            <a:pPr lvl="1"/>
            <a:r>
              <a:rPr lang="en-US" dirty="0" smtClean="0"/>
              <a:t>Functional specification (Work in progress)</a:t>
            </a:r>
          </a:p>
          <a:p>
            <a:pPr lvl="1"/>
            <a:r>
              <a:rPr lang="en-US" dirty="0" smtClean="0"/>
              <a:t>Open source software repository</a:t>
            </a:r>
          </a:p>
          <a:p>
            <a:pPr lvl="1"/>
            <a:r>
              <a:rPr lang="en-CA" sz="1400" b="1" dirty="0">
                <a:hlinkClick r:id="rId2"/>
              </a:rPr>
              <a:t>https://github.com/CIRALabs/Secure-IoT-Home-Gateway</a:t>
            </a:r>
            <a:r>
              <a:rPr lang="en-CA" sz="1400" b="1" dirty="0"/>
              <a:t> </a:t>
            </a:r>
          </a:p>
          <a:p>
            <a:pPr lvl="1"/>
            <a:endParaRPr lang="en-CA" dirty="0"/>
          </a:p>
        </p:txBody>
      </p:sp>
      <p:sp>
        <p:nvSpPr>
          <p:cNvPr id="6" name="Slide Number Placeholder 5"/>
          <p:cNvSpPr>
            <a:spLocks noGrp="1"/>
          </p:cNvSpPr>
          <p:nvPr>
            <p:ph type="sldNum" sz="quarter" idx="11"/>
          </p:nvPr>
        </p:nvSpPr>
        <p:spPr/>
        <p:txBody>
          <a:bodyPr/>
          <a:lstStyle/>
          <a:p>
            <a:fld id="{B9E795CD-93B8-DA4A-B13D-227462B2D34D}" type="slidenum">
              <a:rPr lang="en-US" smtClean="0"/>
              <a:pPr/>
              <a:t>28</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3781638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Specifications we are currently leveraging</a:t>
            </a:r>
            <a:endParaRPr lang="en-CA" dirty="0"/>
          </a:p>
        </p:txBody>
      </p:sp>
      <p:sp>
        <p:nvSpPr>
          <p:cNvPr id="3" name="Content Placeholder 2"/>
          <p:cNvSpPr>
            <a:spLocks noGrp="1"/>
          </p:cNvSpPr>
          <p:nvPr>
            <p:ph idx="1"/>
          </p:nvPr>
        </p:nvSpPr>
        <p:spPr>
          <a:xfrm>
            <a:off x="71500" y="1801778"/>
            <a:ext cx="8928992" cy="4525963"/>
          </a:xfrm>
        </p:spPr>
        <p:txBody>
          <a:bodyPr numCol="2">
            <a:normAutofit/>
          </a:bodyPr>
          <a:lstStyle/>
          <a:p>
            <a:pPr marL="0" indent="0">
              <a:buNone/>
            </a:pPr>
            <a:r>
              <a:rPr lang="en-CA" sz="1000" b="1" dirty="0" smtClean="0">
                <a:solidFill>
                  <a:srgbClr val="682D8E"/>
                </a:solidFill>
              </a:rPr>
              <a:t>Specifications we are leveraging:</a:t>
            </a:r>
          </a:p>
          <a:p>
            <a:r>
              <a:rPr lang="en-CA" sz="1000" dirty="0" smtClean="0"/>
              <a:t>https</a:t>
            </a:r>
            <a:r>
              <a:rPr lang="en-CA" sz="1000" dirty="0"/>
              <a:t>://datatracker.ietf.org/doc/draft-ietf-opsawg-mud/ </a:t>
            </a:r>
          </a:p>
          <a:p>
            <a:r>
              <a:rPr lang="en-CA" sz="1000" dirty="0"/>
              <a:t>https://datatracker.ietf.org/doc/draft-ietf-netmod-acl-model </a:t>
            </a:r>
          </a:p>
          <a:p>
            <a:r>
              <a:rPr lang="en-CA" sz="1000" dirty="0"/>
              <a:t>RFC 7368 </a:t>
            </a:r>
          </a:p>
          <a:p>
            <a:r>
              <a:rPr lang="en-CA" sz="1000" dirty="0"/>
              <a:t>RFC 8375 </a:t>
            </a:r>
          </a:p>
          <a:p>
            <a:r>
              <a:rPr lang="en-CA" sz="1000" dirty="0"/>
              <a:t>https://datatracker.ietf.org/doc/draft-ietf-homenet-simple-naming </a:t>
            </a:r>
          </a:p>
          <a:p>
            <a:r>
              <a:rPr lang="en-CA" sz="1000" dirty="0"/>
              <a:t>https://datatracker.ietf.org/doc/draft-ietf-homenet-front-end-naming-delegation </a:t>
            </a:r>
          </a:p>
          <a:p>
            <a:r>
              <a:rPr lang="en-CA" sz="1000" dirty="0"/>
              <a:t>RFC 4033,4034,4035 (DNSSEC) </a:t>
            </a:r>
          </a:p>
          <a:p>
            <a:r>
              <a:rPr lang="en-CA" sz="1000" dirty="0"/>
              <a:t>https://datatracker.ietf.org/doc/rfc5011/ </a:t>
            </a:r>
          </a:p>
          <a:p>
            <a:r>
              <a:rPr lang="en-CA" sz="1000" dirty="0"/>
              <a:t>RFC 4795 </a:t>
            </a:r>
          </a:p>
          <a:p>
            <a:endParaRPr lang="en-CA" sz="1000" dirty="0"/>
          </a:p>
          <a:p>
            <a:pPr marL="0" indent="0">
              <a:buNone/>
            </a:pPr>
            <a:endParaRPr lang="en-CA" sz="1000" dirty="0" smtClean="0"/>
          </a:p>
          <a:p>
            <a:pPr marL="0" indent="0">
              <a:buNone/>
            </a:pPr>
            <a:endParaRPr lang="en-CA" sz="1000" dirty="0"/>
          </a:p>
          <a:p>
            <a:pPr marL="0" indent="0">
              <a:buNone/>
            </a:pPr>
            <a:endParaRPr lang="en-CA" sz="1000" dirty="0" smtClean="0"/>
          </a:p>
          <a:p>
            <a:pPr marL="0" indent="0">
              <a:buNone/>
            </a:pPr>
            <a:endParaRPr lang="en-CA" sz="1000" dirty="0"/>
          </a:p>
          <a:p>
            <a:pPr marL="0" indent="0">
              <a:buNone/>
            </a:pPr>
            <a:r>
              <a:rPr lang="en-CA" sz="1000" b="1" dirty="0" smtClean="0">
                <a:solidFill>
                  <a:srgbClr val="682D8E"/>
                </a:solidFill>
              </a:rPr>
              <a:t>Specifications </a:t>
            </a:r>
            <a:r>
              <a:rPr lang="en-CA" sz="1000" b="1" dirty="0">
                <a:solidFill>
                  <a:srgbClr val="682D8E"/>
                </a:solidFill>
              </a:rPr>
              <a:t>we are planning/considering: </a:t>
            </a:r>
          </a:p>
          <a:p>
            <a:r>
              <a:rPr lang="en-CA" sz="1000" dirty="0"/>
              <a:t>RFC4301, RFC7296  (IPsec. Considering </a:t>
            </a:r>
            <a:r>
              <a:rPr lang="en-CA" sz="1000" dirty="0" err="1"/>
              <a:t>OpenVPN</a:t>
            </a:r>
            <a:r>
              <a:rPr lang="en-CA" sz="1000" dirty="0"/>
              <a:t> too) </a:t>
            </a:r>
          </a:p>
          <a:p>
            <a:r>
              <a:rPr lang="en-CA" sz="1000" dirty="0"/>
              <a:t>RFC8366, https://datatracker.ietf.org/doc/draft-ietf-anima-bootstrapping-keyinfra/ </a:t>
            </a:r>
          </a:p>
          <a:p>
            <a:r>
              <a:rPr lang="en-CA" sz="1000" dirty="0"/>
              <a:t>https://datatracker.ietf.org/doc/draft-cheshire-dnssd-roadmap/ </a:t>
            </a:r>
          </a:p>
          <a:p>
            <a:r>
              <a:rPr lang="en-CA" sz="1000" dirty="0"/>
              <a:t>https://datatracker.ietf.org/doc/draft-ietf-dnssd-hybrid/ </a:t>
            </a:r>
          </a:p>
          <a:p>
            <a:r>
              <a:rPr lang="en-CA" sz="1000" dirty="0"/>
              <a:t>https://datatracker.ietf.org/doc/draft-cheshire-dnssd-roadmap/ </a:t>
            </a:r>
          </a:p>
          <a:p>
            <a:r>
              <a:rPr lang="en-CA" sz="1000" dirty="0"/>
              <a:t>https://datatracker.ietf.org/doc/draft-ietf-dnssd-mdns-relay/ </a:t>
            </a:r>
          </a:p>
          <a:p>
            <a:pPr marL="0" indent="0">
              <a:buNone/>
            </a:pPr>
            <a:r>
              <a:rPr lang="en-CA" sz="1000" b="1" dirty="0">
                <a:solidFill>
                  <a:srgbClr val="682D8E"/>
                </a:solidFill>
              </a:rPr>
              <a:t>Specifications we are writing: </a:t>
            </a:r>
          </a:p>
          <a:p>
            <a:r>
              <a:rPr lang="en-CA" sz="1000" dirty="0"/>
              <a:t>- draft-richardson-opsawg-securehomegateway-mud-00 </a:t>
            </a:r>
          </a:p>
          <a:p>
            <a:r>
              <a:rPr lang="en-CA" sz="1000" dirty="0"/>
              <a:t>  How we are </a:t>
            </a:r>
            <a:r>
              <a:rPr lang="en-CA" sz="1000" dirty="0" err="1"/>
              <a:t>using,extending</a:t>
            </a:r>
            <a:r>
              <a:rPr lang="en-CA" sz="1000" dirty="0"/>
              <a:t>, MUD. </a:t>
            </a:r>
          </a:p>
          <a:p>
            <a:r>
              <a:rPr lang="en-CA" sz="1000" dirty="0"/>
              <a:t>- draft-richardson-anima-smartpledge-00 </a:t>
            </a:r>
          </a:p>
          <a:p>
            <a:r>
              <a:rPr lang="en-CA" sz="1000" dirty="0"/>
              <a:t>  How we will leverage a DPP-like QR code to do initial enrollment of the *ROUTER* </a:t>
            </a:r>
          </a:p>
          <a:p>
            <a:endParaRPr lang="en-CA" sz="1000"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29</a:t>
            </a:fld>
            <a:endParaRPr lang="en-US" dirty="0"/>
          </a:p>
        </p:txBody>
      </p:sp>
    </p:spTree>
    <p:extLst>
      <p:ext uri="{BB962C8B-B14F-4D97-AF65-F5344CB8AC3E}">
        <p14:creationId xmlns:p14="http://schemas.microsoft.com/office/powerpoint/2010/main" val="50352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476216"/>
            <a:ext cx="9108504" cy="1548628"/>
          </a:xfrm>
        </p:spPr>
        <p:txBody>
          <a:bodyPr>
            <a:normAutofit/>
          </a:bodyPr>
          <a:lstStyle/>
          <a:p>
            <a:pPr algn="ctr"/>
            <a:r>
              <a:rPr lang="en-US" sz="2500" dirty="0"/>
              <a:t>The home network of the future must be </a:t>
            </a:r>
            <a:r>
              <a:rPr lang="en-US" sz="2500" dirty="0">
                <a:solidFill>
                  <a:srgbClr val="C00000"/>
                </a:solidFill>
              </a:rPr>
              <a:t>safe, private, secure </a:t>
            </a:r>
            <a:r>
              <a:rPr lang="en-US" sz="2500" dirty="0"/>
              <a:t>and most of all </a:t>
            </a:r>
            <a:r>
              <a:rPr lang="en-US" sz="2500" dirty="0">
                <a:solidFill>
                  <a:schemeClr val="tx1"/>
                </a:solidFill>
              </a:rPr>
              <a:t>easy to </a:t>
            </a:r>
            <a:r>
              <a:rPr lang="en-US" sz="2500" dirty="0" smtClean="0">
                <a:solidFill>
                  <a:schemeClr val="tx1"/>
                </a:solidFill>
              </a:rPr>
              <a:t>use</a:t>
            </a:r>
            <a:r>
              <a:rPr lang="en-US" sz="2500" dirty="0" smtClean="0"/>
              <a:t>.</a:t>
            </a:r>
            <a:endParaRPr lang="en-US" sz="2500"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3708" y="1664804"/>
            <a:ext cx="5189595" cy="3684081"/>
          </a:xfrm>
          <a:prstGeom prst="rect">
            <a:avLst/>
          </a:prstGeom>
        </p:spPr>
      </p:pic>
      <p:sp>
        <p:nvSpPr>
          <p:cNvPr id="5" name="Slide Number Placeholder 4"/>
          <p:cNvSpPr>
            <a:spLocks noGrp="1"/>
          </p:cNvSpPr>
          <p:nvPr>
            <p:ph type="sldNum" sz="quarter" idx="11"/>
          </p:nvPr>
        </p:nvSpPr>
        <p:spPr/>
        <p:txBody>
          <a:bodyPr/>
          <a:lstStyle/>
          <a:p>
            <a:fld id="{B9E795CD-93B8-DA4A-B13D-227462B2D34D}" type="slidenum">
              <a:rPr lang="en-US" smtClean="0"/>
              <a:pPr/>
              <a:t>3</a:t>
            </a:fld>
            <a:endParaRPr lang="en-US" dirty="0"/>
          </a:p>
        </p:txBody>
      </p:sp>
      <p:sp>
        <p:nvSpPr>
          <p:cNvPr id="6" name="Footer Placeholder 5"/>
          <p:cNvSpPr>
            <a:spLocks noGrp="1"/>
          </p:cNvSpPr>
          <p:nvPr>
            <p:ph type="ftr" sz="quarter" idx="10"/>
          </p:nvPr>
        </p:nvSpPr>
        <p:spPr/>
        <p:txBody>
          <a:bodyPr/>
          <a:lstStyle/>
          <a:p>
            <a:r>
              <a:rPr lang="en-US" smtClean="0"/>
              <a:t>CIRA Labs - Secure Home Gateway - 2018-09</a:t>
            </a:r>
            <a:endParaRPr lang="en-US" dirty="0"/>
          </a:p>
        </p:txBody>
      </p:sp>
      <p:sp>
        <p:nvSpPr>
          <p:cNvPr id="4" name="Rectangle 3"/>
          <p:cNvSpPr/>
          <p:nvPr/>
        </p:nvSpPr>
        <p:spPr>
          <a:xfrm>
            <a:off x="1151620" y="5729976"/>
            <a:ext cx="6840760" cy="369332"/>
          </a:xfrm>
          <a:prstGeom prst="rect">
            <a:avLst/>
          </a:prstGeom>
        </p:spPr>
        <p:txBody>
          <a:bodyPr wrap="square">
            <a:spAutoFit/>
          </a:bodyPr>
          <a:lstStyle/>
          <a:p>
            <a:pPr algn="ctr"/>
            <a:r>
              <a:rPr lang="en-CA" dirty="0">
                <a:solidFill>
                  <a:srgbClr val="7030A0"/>
                </a:solidFill>
                <a:latin typeface="Calibri" panose="020F0502020204030204" pitchFamily="34" charset="0"/>
                <a:ea typeface="Calibri" panose="020F0502020204030204" pitchFamily="34" charset="0"/>
              </a:rPr>
              <a:t>  </a:t>
            </a:r>
            <a:r>
              <a:rPr lang="en-CA" dirty="0" smtClean="0">
                <a:solidFill>
                  <a:srgbClr val="7030A0"/>
                </a:solidFill>
                <a:latin typeface="Calibri" panose="020F0502020204030204" pitchFamily="34" charset="0"/>
                <a:ea typeface="Calibri" panose="020F0502020204030204" pitchFamily="34" charset="0"/>
              </a:rPr>
              <a:t>The </a:t>
            </a:r>
            <a:r>
              <a:rPr lang="en-CA" dirty="0">
                <a:solidFill>
                  <a:srgbClr val="7030A0"/>
                </a:solidFill>
                <a:latin typeface="Calibri" panose="020F0502020204030204" pitchFamily="34" charset="0"/>
                <a:ea typeface="Calibri" panose="020F0502020204030204" pitchFamily="34" charset="0"/>
              </a:rPr>
              <a:t>IETF HOMENET WG is making progress at making it easy to </a:t>
            </a:r>
            <a:r>
              <a:rPr lang="en-CA" dirty="0" smtClean="0">
                <a:solidFill>
                  <a:srgbClr val="7030A0"/>
                </a:solidFill>
                <a:latin typeface="Calibri" panose="020F0502020204030204" pitchFamily="34" charset="0"/>
                <a:ea typeface="Calibri" panose="020F0502020204030204" pitchFamily="34" charset="0"/>
              </a:rPr>
              <a:t>use</a:t>
            </a:r>
            <a:endParaRPr lang="en-CA" sz="1800" dirty="0">
              <a:solidFill>
                <a:srgbClr val="7030A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465607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This slide deck is a vision</a:t>
            </a:r>
            <a:br>
              <a:rPr lang="en-CA" dirty="0" smtClean="0"/>
            </a:br>
            <a:r>
              <a:rPr lang="en-CA" dirty="0" smtClean="0"/>
              <a:t>it’s what we’ll be using In 5 years</a:t>
            </a:r>
            <a:endParaRPr lang="en-CA" dirty="0"/>
          </a:p>
        </p:txBody>
      </p:sp>
      <p:sp>
        <p:nvSpPr>
          <p:cNvPr id="3" name="Content Placeholder 2"/>
          <p:cNvSpPr>
            <a:spLocks noGrp="1"/>
          </p:cNvSpPr>
          <p:nvPr>
            <p:ph idx="1"/>
          </p:nvPr>
        </p:nvSpPr>
        <p:spPr/>
        <p:txBody>
          <a:bodyPr>
            <a:normAutofit/>
          </a:bodyPr>
          <a:lstStyle/>
          <a:p>
            <a:r>
              <a:rPr lang="en-CA" dirty="0" smtClean="0"/>
              <a:t>Is work in progress, presented as a story</a:t>
            </a:r>
          </a:p>
          <a:p>
            <a:pPr lvl="1"/>
            <a:r>
              <a:rPr lang="en-CA" dirty="0" smtClean="0"/>
              <a:t>Story how a home gateway can be user and IoT friendly</a:t>
            </a:r>
          </a:p>
          <a:p>
            <a:r>
              <a:rPr lang="en-CA" dirty="0" smtClean="0"/>
              <a:t>Is meant to define a security framework and associated standards</a:t>
            </a:r>
          </a:p>
          <a:p>
            <a:pPr lvl="1"/>
            <a:r>
              <a:rPr lang="en-CA" dirty="0" smtClean="0"/>
              <a:t>IETF, ISO/IEC, others..</a:t>
            </a:r>
          </a:p>
          <a:p>
            <a:r>
              <a:rPr lang="en-CA" dirty="0" smtClean="0"/>
              <a:t>Is tuned around implementation at .CA / CIRA, but not specific just for CIRA </a:t>
            </a:r>
          </a:p>
          <a:p>
            <a:r>
              <a:rPr lang="en-CA" dirty="0" smtClean="0"/>
              <a:t>Is to solicit feedback</a:t>
            </a:r>
          </a:p>
          <a:p>
            <a:r>
              <a:rPr lang="en-CA" dirty="0" smtClean="0"/>
              <a:t>Is another layer of defence (in depth) to protect the internet against nasty (IoT) devices</a:t>
            </a:r>
          </a:p>
          <a:p>
            <a:endParaRPr lang="en-CA" dirty="0"/>
          </a:p>
        </p:txBody>
      </p:sp>
      <p:sp>
        <p:nvSpPr>
          <p:cNvPr id="6" name="Slide Number Placeholder 5"/>
          <p:cNvSpPr>
            <a:spLocks noGrp="1"/>
          </p:cNvSpPr>
          <p:nvPr>
            <p:ph type="sldNum" sz="quarter" idx="11"/>
          </p:nvPr>
        </p:nvSpPr>
        <p:spPr/>
        <p:txBody>
          <a:bodyPr/>
          <a:lstStyle/>
          <a:p>
            <a:fld id="{B9E795CD-93B8-DA4A-B13D-227462B2D34D}" type="slidenum">
              <a:rPr lang="en-US" smtClean="0"/>
              <a:pPr/>
              <a:t>30</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605333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do you think?</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5726" y="1245796"/>
            <a:ext cx="4932548" cy="3501603"/>
          </a:xfrm>
          <a:prstGeom prst="rect">
            <a:avLst/>
          </a:prstGeom>
        </p:spPr>
      </p:pic>
      <p:sp>
        <p:nvSpPr>
          <p:cNvPr id="4" name="Slide Number Placeholder 3"/>
          <p:cNvSpPr>
            <a:spLocks noGrp="1"/>
          </p:cNvSpPr>
          <p:nvPr>
            <p:ph type="sldNum" sz="quarter" idx="11"/>
          </p:nvPr>
        </p:nvSpPr>
        <p:spPr/>
        <p:txBody>
          <a:bodyPr/>
          <a:lstStyle/>
          <a:p>
            <a:fld id="{B9E795CD-93B8-DA4A-B13D-227462B2D34D}" type="slidenum">
              <a:rPr lang="en-US" smtClean="0"/>
              <a:pPr/>
              <a:t>31</a:t>
            </a:fld>
            <a:endParaRPr lang="en-US" dirty="0"/>
          </a:p>
        </p:txBody>
      </p:sp>
      <p:sp>
        <p:nvSpPr>
          <p:cNvPr id="9" name="Footer Placeholder 8"/>
          <p:cNvSpPr>
            <a:spLocks noGrp="1"/>
          </p:cNvSpPr>
          <p:nvPr>
            <p:ph type="ftr" sz="quarter" idx="10"/>
          </p:nvPr>
        </p:nvSpPr>
        <p:spPr/>
        <p:txBody>
          <a:bodyPr/>
          <a:lstStyle/>
          <a:p>
            <a:r>
              <a:rPr lang="en-US" smtClean="0"/>
              <a:t>CIRA Labs - Secure Home Gateway - 2018-09</a:t>
            </a:r>
            <a:endParaRPr lang="en-US" dirty="0"/>
          </a:p>
        </p:txBody>
      </p:sp>
      <p:sp>
        <p:nvSpPr>
          <p:cNvPr id="3" name="TextBox 2"/>
          <p:cNvSpPr txBox="1"/>
          <p:nvPr/>
        </p:nvSpPr>
        <p:spPr>
          <a:xfrm>
            <a:off x="1367644" y="4869160"/>
            <a:ext cx="6417205" cy="2585323"/>
          </a:xfrm>
          <a:prstGeom prst="rect">
            <a:avLst/>
          </a:prstGeom>
          <a:noFill/>
        </p:spPr>
        <p:txBody>
          <a:bodyPr wrap="none" rtlCol="0">
            <a:spAutoFit/>
          </a:bodyPr>
          <a:lstStyle/>
          <a:p>
            <a:pPr algn="ctr"/>
            <a:r>
              <a:rPr lang="en-CA" b="1" dirty="0" smtClean="0"/>
              <a:t>Project Information</a:t>
            </a:r>
          </a:p>
          <a:p>
            <a:pPr algn="ctr"/>
            <a:r>
              <a:rPr lang="en-CA" b="1" dirty="0">
                <a:hlinkClick r:id="rId3"/>
              </a:rPr>
              <a:t>https://github.com/CIRALabs/Secure-IoT-Home-Gateway</a:t>
            </a:r>
            <a:r>
              <a:rPr lang="en-CA" b="1" dirty="0"/>
              <a:t> </a:t>
            </a:r>
          </a:p>
          <a:p>
            <a:pPr algn="ctr"/>
            <a:endParaRPr lang="en-CA" b="1" dirty="0" smtClean="0"/>
          </a:p>
          <a:p>
            <a:pPr algn="ctr"/>
            <a:r>
              <a:rPr lang="en-CA" b="1" dirty="0" smtClean="0"/>
              <a:t>Prototype code</a:t>
            </a:r>
          </a:p>
          <a:p>
            <a:pPr algn="ctr"/>
            <a:r>
              <a:rPr lang="en-CA" b="1" dirty="0">
                <a:hlinkClick r:id="rId4"/>
              </a:rPr>
              <a:t>https://</a:t>
            </a:r>
            <a:r>
              <a:rPr lang="en-CA" b="1" dirty="0" smtClean="0">
                <a:hlinkClick r:id="rId4"/>
              </a:rPr>
              <a:t>github.com/CIRALabs/</a:t>
            </a:r>
            <a:endParaRPr lang="en-CA" b="1" dirty="0" smtClean="0"/>
          </a:p>
          <a:p>
            <a:pPr algn="ctr"/>
            <a:r>
              <a:rPr lang="en-CA" b="1" dirty="0" smtClean="0"/>
              <a:t> </a:t>
            </a:r>
            <a:endParaRPr lang="en-CA" b="1" dirty="0"/>
          </a:p>
          <a:p>
            <a:pPr algn="ctr"/>
            <a:endParaRPr lang="en-CA" dirty="0" smtClean="0"/>
          </a:p>
          <a:p>
            <a:pPr algn="ctr"/>
            <a:endParaRPr lang="en-CA" dirty="0"/>
          </a:p>
          <a:p>
            <a:pPr algn="ctr"/>
            <a:endParaRPr lang="en-CA" dirty="0"/>
          </a:p>
        </p:txBody>
      </p:sp>
    </p:spTree>
    <p:extLst>
      <p:ext uri="{BB962C8B-B14F-4D97-AF65-F5344CB8AC3E}">
        <p14:creationId xmlns:p14="http://schemas.microsoft.com/office/powerpoint/2010/main" val="3040589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smtClean="0"/>
              <a:t>Roadmap – Future functionality that has been proposed / identified</a:t>
            </a:r>
            <a:endParaRPr lang="en-CA" sz="3200" dirty="0"/>
          </a:p>
        </p:txBody>
      </p:sp>
      <p:sp>
        <p:nvSpPr>
          <p:cNvPr id="3" name="Content Placeholder 2"/>
          <p:cNvSpPr>
            <a:spLocks noGrp="1"/>
          </p:cNvSpPr>
          <p:nvPr>
            <p:ph idx="1"/>
          </p:nvPr>
        </p:nvSpPr>
        <p:spPr>
          <a:xfrm>
            <a:off x="1239692" y="2348880"/>
            <a:ext cx="7426949" cy="3978861"/>
          </a:xfrm>
        </p:spPr>
        <p:txBody>
          <a:bodyPr/>
          <a:lstStyle/>
          <a:p>
            <a:r>
              <a:rPr lang="en-CA" dirty="0" smtClean="0"/>
              <a:t>Next slides things we identified for potential future work or functionality</a:t>
            </a:r>
          </a:p>
          <a:p>
            <a:r>
              <a:rPr lang="en-CA" dirty="0" smtClean="0"/>
              <a:t>Includes ideas, comments</a:t>
            </a:r>
            <a:r>
              <a:rPr lang="en-CA" dirty="0"/>
              <a:t> </a:t>
            </a:r>
            <a:r>
              <a:rPr lang="en-CA" dirty="0" smtClean="0"/>
              <a:t>&amp; feedback</a:t>
            </a:r>
          </a:p>
          <a:p>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32</a:t>
            </a:fld>
            <a:endParaRPr lang="en-US" dirty="0"/>
          </a:p>
        </p:txBody>
      </p:sp>
    </p:spTree>
    <p:extLst>
      <p:ext uri="{BB962C8B-B14F-4D97-AF65-F5344CB8AC3E}">
        <p14:creationId xmlns:p14="http://schemas.microsoft.com/office/powerpoint/2010/main" val="2566668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IoT</a:t>
            </a:r>
            <a:r>
              <a:rPr lang="en-US" dirty="0"/>
              <a:t> </a:t>
            </a:r>
            <a:r>
              <a:rPr lang="en-US" dirty="0" smtClean="0"/>
              <a:t>Service / action type</a:t>
            </a:r>
            <a:br>
              <a:rPr lang="en-US" dirty="0" smtClean="0"/>
            </a:br>
            <a:r>
              <a:rPr lang="en-US" dirty="0" smtClean="0"/>
              <a:t>-&gt; Generic IoT home controller</a:t>
            </a:r>
            <a:endParaRPr lang="en-US" dirty="0"/>
          </a:p>
        </p:txBody>
      </p:sp>
      <p:sp>
        <p:nvSpPr>
          <p:cNvPr id="3" name="Content Placeholder 2"/>
          <p:cNvSpPr>
            <a:spLocks noGrp="1"/>
          </p:cNvSpPr>
          <p:nvPr>
            <p:ph idx="1"/>
          </p:nvPr>
        </p:nvSpPr>
        <p:spPr>
          <a:xfrm>
            <a:off x="1239692" y="1801778"/>
            <a:ext cx="7426949" cy="4867582"/>
          </a:xfrm>
        </p:spPr>
        <p:txBody>
          <a:bodyPr>
            <a:normAutofit/>
          </a:bodyPr>
          <a:lstStyle/>
          <a:p>
            <a:r>
              <a:rPr lang="en-US" dirty="0" smtClean="0"/>
              <a:t>Status: Up/down, on/off, ok/bad, status variable</a:t>
            </a:r>
          </a:p>
          <a:p>
            <a:r>
              <a:rPr lang="en-US" dirty="0" smtClean="0"/>
              <a:t>Audio/Video: Camera, video feed</a:t>
            </a:r>
          </a:p>
          <a:p>
            <a:r>
              <a:rPr lang="en-US" dirty="0" smtClean="0"/>
              <a:t>Media: Audio/Video media feed, TV, music</a:t>
            </a:r>
          </a:p>
          <a:p>
            <a:r>
              <a:rPr lang="en-US" dirty="0" smtClean="0"/>
              <a:t>Storage: Data</a:t>
            </a:r>
            <a:r>
              <a:rPr lang="en-US" dirty="0"/>
              <a:t> </a:t>
            </a:r>
            <a:r>
              <a:rPr lang="en-US" dirty="0" smtClean="0"/>
              <a:t>storage, NAS (pictures, files, data) </a:t>
            </a:r>
          </a:p>
          <a:p>
            <a:r>
              <a:rPr lang="en-US" dirty="0" smtClean="0"/>
              <a:t>Alerts: </a:t>
            </a:r>
            <a:r>
              <a:rPr lang="en-US" dirty="0"/>
              <a:t> Up/down, on/off, ok/bad</a:t>
            </a:r>
            <a:r>
              <a:rPr lang="en-US" dirty="0" smtClean="0"/>
              <a:t>, “Water detected”</a:t>
            </a:r>
          </a:p>
          <a:p>
            <a:r>
              <a:rPr lang="en-US" dirty="0" smtClean="0"/>
              <a:t>Control: Turn up</a:t>
            </a:r>
            <a:r>
              <a:rPr lang="en-US" dirty="0"/>
              <a:t>/down, on/off, </a:t>
            </a:r>
            <a:r>
              <a:rPr lang="en-US" dirty="0" smtClean="0"/>
              <a:t>change device value</a:t>
            </a:r>
          </a:p>
          <a:p>
            <a:r>
              <a:rPr lang="en-US" dirty="0" smtClean="0"/>
              <a:t>Cloud Service: </a:t>
            </a:r>
            <a:r>
              <a:rPr lang="en-US" dirty="0" err="1" smtClean="0"/>
              <a:t>IoT</a:t>
            </a:r>
            <a:r>
              <a:rPr lang="en-US" dirty="0" smtClean="0"/>
              <a:t> vendor, Google, MS, </a:t>
            </a:r>
            <a:r>
              <a:rPr lang="en-US" dirty="0" err="1" smtClean="0"/>
              <a:t>DropBox</a:t>
            </a:r>
            <a:endParaRPr lang="en-US" dirty="0" smtClean="0"/>
          </a:p>
          <a:p>
            <a:r>
              <a:rPr lang="en-US" dirty="0" smtClean="0"/>
              <a:t>VPN (VPN inside vpn.myhouse.ca)</a:t>
            </a:r>
          </a:p>
          <a:p>
            <a:r>
              <a:rPr lang="en-US" dirty="0" smtClean="0"/>
              <a:t>Remote house access</a:t>
            </a:r>
          </a:p>
          <a:p>
            <a:r>
              <a:rPr lang="en-US" dirty="0" smtClean="0"/>
              <a:t>Quarantine, New MUD profile available </a:t>
            </a:r>
          </a:p>
          <a:p>
            <a:r>
              <a:rPr lang="en-US" dirty="0" smtClean="0"/>
              <a:t>Other Sensors/ Actuator functions?</a:t>
            </a:r>
          </a:p>
          <a:p>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808" y="1844824"/>
            <a:ext cx="1083726" cy="35319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75" y="2264718"/>
            <a:ext cx="1081059" cy="355334"/>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808" y="3508323"/>
            <a:ext cx="1083726" cy="35319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808" y="2676746"/>
            <a:ext cx="1083726" cy="35621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508" y="3090671"/>
            <a:ext cx="1090026" cy="358282"/>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027" y="3919572"/>
            <a:ext cx="1076507" cy="353838"/>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026" y="4339479"/>
            <a:ext cx="1076507" cy="353838"/>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288" y="4759386"/>
            <a:ext cx="1086245" cy="357039"/>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288" y="5171281"/>
            <a:ext cx="1086245" cy="357039"/>
          </a:xfrm>
          <a:prstGeom prst="rect">
            <a:avLst/>
          </a:prstGeom>
        </p:spPr>
      </p:pic>
      <p:sp>
        <p:nvSpPr>
          <p:cNvPr id="6" name="Slide Number Placeholder 5"/>
          <p:cNvSpPr>
            <a:spLocks noGrp="1"/>
          </p:cNvSpPr>
          <p:nvPr>
            <p:ph type="sldNum" sz="quarter" idx="11"/>
          </p:nvPr>
        </p:nvSpPr>
        <p:spPr/>
        <p:txBody>
          <a:bodyPr/>
          <a:lstStyle/>
          <a:p>
            <a:fld id="{B9E795CD-93B8-DA4A-B13D-227462B2D34D}" type="slidenum">
              <a:rPr lang="en-US" smtClean="0"/>
              <a:pPr/>
              <a:t>33</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28697447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a:off x="4973105" y="3277319"/>
            <a:ext cx="2478591" cy="0"/>
          </a:xfrm>
          <a:prstGeom prst="straightConnector1">
            <a:avLst/>
          </a:prstGeom>
          <a:ln w="38100">
            <a:solidFill>
              <a:srgbClr val="C00000"/>
            </a:solidFill>
            <a:tailEnd type="arrow"/>
          </a:ln>
          <a:effectLst/>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CA" dirty="0" smtClean="0"/>
              <a:t>Adding remote VPN access to trusted mobile and computers</a:t>
            </a:r>
            <a:endParaRPr lang="en-CA"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15775" y="2630748"/>
            <a:ext cx="1186808" cy="117894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9450" y="3098800"/>
            <a:ext cx="1086245" cy="357039"/>
          </a:xfrm>
          <a:prstGeom prst="rect">
            <a:avLst/>
          </a:prstGeom>
        </p:spPr>
      </p:pic>
      <p:grpSp>
        <p:nvGrpSpPr>
          <p:cNvPr id="8" name="Group 7"/>
          <p:cNvGrpSpPr/>
          <p:nvPr/>
        </p:nvGrpSpPr>
        <p:grpSpPr>
          <a:xfrm>
            <a:off x="3393680" y="2672742"/>
            <a:ext cx="1380581" cy="2536099"/>
            <a:chOff x="6107743" y="3220269"/>
            <a:chExt cx="1620180" cy="292485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743" y="3220269"/>
              <a:ext cx="1620180" cy="2924850"/>
            </a:xfrm>
            <a:prstGeom prst="rect">
              <a:avLst/>
            </a:prstGeom>
          </p:spPr>
        </p:pic>
        <p:sp>
          <p:nvSpPr>
            <p:cNvPr id="10" name="Rectangle 9"/>
            <p:cNvSpPr/>
            <p:nvPr/>
          </p:nvSpPr>
          <p:spPr>
            <a:xfrm>
              <a:off x="6306002" y="3601621"/>
              <a:ext cx="1260140" cy="2084970"/>
            </a:xfrm>
            <a:prstGeom prst="rect">
              <a:avLst/>
            </a:prstGeom>
            <a:solidFill>
              <a:srgbClr val="147448"/>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CA" sz="1400" b="1" dirty="0" smtClean="0">
                  <a:latin typeface="Arial" panose="020B0604020202020204" pitchFamily="34" charset="0"/>
                  <a:cs typeface="Arial" panose="020B0604020202020204" pitchFamily="34" charset="0"/>
                </a:rPr>
                <a:t>Mobile</a:t>
              </a:r>
              <a:endParaRPr lang="en-CA" b="1"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367" y="4029332"/>
              <a:ext cx="1086246" cy="357039"/>
            </a:xfrm>
            <a:prstGeom prst="rect">
              <a:avLst/>
            </a:prstGeom>
          </p:spPr>
        </p:pic>
      </p:grpSp>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77266" y="1571977"/>
            <a:ext cx="1010417" cy="1010417"/>
          </a:xfrm>
          <a:prstGeom prst="rect">
            <a:avLst/>
          </a:prstGeom>
        </p:spPr>
      </p:pic>
      <p:pic>
        <p:nvPicPr>
          <p:cNvPr id="17" name="Picture 16"/>
          <p:cNvPicPr>
            <a:picLocks noChangeAspect="1"/>
          </p:cNvPicPr>
          <p:nvPr/>
        </p:nvPicPr>
        <p:blipFill>
          <a:blip r:embed="rId7">
            <a:duotone>
              <a:schemeClr val="accent2">
                <a:shade val="45000"/>
                <a:satMod val="135000"/>
              </a:schemeClr>
              <a:prstClr val="white"/>
            </a:duotone>
          </a:blip>
          <a:stretch>
            <a:fillRect/>
          </a:stretch>
        </p:blipFill>
        <p:spPr>
          <a:xfrm>
            <a:off x="8037171" y="3314824"/>
            <a:ext cx="306696" cy="306696"/>
          </a:xfrm>
          <a:prstGeom prst="rect">
            <a:avLst/>
          </a:prstGeom>
        </p:spPr>
      </p:pic>
      <p:cxnSp>
        <p:nvCxnSpPr>
          <p:cNvPr id="18" name="Straight Arrow Connector 17"/>
          <p:cNvCxnSpPr/>
          <p:nvPr/>
        </p:nvCxnSpPr>
        <p:spPr>
          <a:xfrm flipH="1">
            <a:off x="4965635" y="2341351"/>
            <a:ext cx="701315" cy="692564"/>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H="1" flipV="1">
            <a:off x="6677368" y="2338337"/>
            <a:ext cx="783778" cy="67993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H="1">
            <a:off x="4973105" y="3495688"/>
            <a:ext cx="2488041" cy="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2182" y="3878649"/>
            <a:ext cx="672864" cy="672864"/>
          </a:xfrm>
          <a:prstGeom prst="rect">
            <a:avLst/>
          </a:prstGeom>
        </p:spPr>
      </p:pic>
      <p:sp>
        <p:nvSpPr>
          <p:cNvPr id="24" name="TextBox 23"/>
          <p:cNvSpPr txBox="1"/>
          <p:nvPr/>
        </p:nvSpPr>
        <p:spPr>
          <a:xfrm>
            <a:off x="5023613" y="4531169"/>
            <a:ext cx="2454518" cy="646331"/>
          </a:xfrm>
          <a:prstGeom prst="rect">
            <a:avLst/>
          </a:prstGeom>
          <a:noFill/>
        </p:spPr>
        <p:txBody>
          <a:bodyPr wrap="none" rtlCol="0">
            <a:spAutoFit/>
          </a:bodyPr>
          <a:lstStyle/>
          <a:p>
            <a:r>
              <a:rPr lang="en-CA" dirty="0" smtClean="0"/>
              <a:t>(1) Discovery services</a:t>
            </a:r>
          </a:p>
          <a:p>
            <a:endParaRPr lang="en-CA" dirty="0"/>
          </a:p>
        </p:txBody>
      </p:sp>
      <p:sp>
        <p:nvSpPr>
          <p:cNvPr id="26" name="TextBox 25"/>
          <p:cNvSpPr txBox="1"/>
          <p:nvPr/>
        </p:nvSpPr>
        <p:spPr>
          <a:xfrm>
            <a:off x="158282" y="3320988"/>
            <a:ext cx="2793538" cy="923330"/>
          </a:xfrm>
          <a:prstGeom prst="rect">
            <a:avLst/>
          </a:prstGeom>
          <a:noFill/>
        </p:spPr>
        <p:txBody>
          <a:bodyPr wrap="square" rtlCol="0">
            <a:spAutoFit/>
          </a:bodyPr>
          <a:lstStyle/>
          <a:p>
            <a:pPr algn="r"/>
            <a:r>
              <a:rPr lang="en-CA" dirty="0" smtClean="0"/>
              <a:t>(2) Grant permission and credentials to mobile for remote home access</a:t>
            </a:r>
            <a:endParaRPr lang="en-CA" dirty="0"/>
          </a:p>
        </p:txBody>
      </p:sp>
      <p:cxnSp>
        <p:nvCxnSpPr>
          <p:cNvPr id="29" name="Straight Arrow Connector 28"/>
          <p:cNvCxnSpPr/>
          <p:nvPr/>
        </p:nvCxnSpPr>
        <p:spPr>
          <a:xfrm flipH="1">
            <a:off x="2975429" y="3529062"/>
            <a:ext cx="418251" cy="0"/>
          </a:xfrm>
          <a:prstGeom prst="straightConnector1">
            <a:avLst/>
          </a:prstGeom>
          <a:ln w="38100">
            <a:solidFill>
              <a:srgbClr val="3A3A3C"/>
            </a:solidFill>
            <a:tailEnd type="arrow"/>
          </a:ln>
          <a:effectLst/>
        </p:spPr>
        <p:style>
          <a:lnRef idx="2">
            <a:schemeClr val="dk1"/>
          </a:lnRef>
          <a:fillRef idx="0">
            <a:schemeClr val="dk1"/>
          </a:fillRef>
          <a:effectRef idx="1">
            <a:schemeClr val="dk1"/>
          </a:effectRef>
          <a:fontRef idx="minor">
            <a:schemeClr val="tx1"/>
          </a:fontRef>
        </p:style>
      </p:cxnSp>
      <p:sp>
        <p:nvSpPr>
          <p:cNvPr id="3" name="Slide Number Placeholder 2"/>
          <p:cNvSpPr>
            <a:spLocks noGrp="1"/>
          </p:cNvSpPr>
          <p:nvPr>
            <p:ph type="sldNum" sz="quarter" idx="11"/>
          </p:nvPr>
        </p:nvSpPr>
        <p:spPr/>
        <p:txBody>
          <a:bodyPr/>
          <a:lstStyle/>
          <a:p>
            <a:fld id="{B9E795CD-93B8-DA4A-B13D-227462B2D34D}" type="slidenum">
              <a:rPr lang="en-US" smtClean="0"/>
              <a:pPr/>
              <a:t>34</a:t>
            </a:fld>
            <a:endParaRPr lang="en-US" dirty="0"/>
          </a:p>
        </p:txBody>
      </p:sp>
      <p:sp>
        <p:nvSpPr>
          <p:cNvPr id="11" name="Footer Placeholder 10"/>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42057316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Adding your Car to remotely access your home network</a:t>
            </a:r>
            <a:endParaRPr lang="en-CA"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01303" y="2213922"/>
            <a:ext cx="1186808" cy="1178948"/>
          </a:xfrm>
          <a:prstGeom prst="rect">
            <a:avLst/>
          </a:prstGeom>
        </p:spPr>
      </p:pic>
      <p:grpSp>
        <p:nvGrpSpPr>
          <p:cNvPr id="32" name="Group 31"/>
          <p:cNvGrpSpPr/>
          <p:nvPr/>
        </p:nvGrpSpPr>
        <p:grpSpPr>
          <a:xfrm>
            <a:off x="3700642" y="3521193"/>
            <a:ext cx="1380581" cy="2536099"/>
            <a:chOff x="6107743" y="3220269"/>
            <a:chExt cx="1620180" cy="2924850"/>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743" y="3220269"/>
              <a:ext cx="1620180" cy="2924850"/>
            </a:xfrm>
            <a:prstGeom prst="rect">
              <a:avLst/>
            </a:prstGeom>
          </p:spPr>
        </p:pic>
        <p:sp>
          <p:nvSpPr>
            <p:cNvPr id="31" name="Rectangle 30"/>
            <p:cNvSpPr/>
            <p:nvPr/>
          </p:nvSpPr>
          <p:spPr>
            <a:xfrm>
              <a:off x="6306002" y="3601621"/>
              <a:ext cx="1260140" cy="2084970"/>
            </a:xfrm>
            <a:prstGeom prst="rect">
              <a:avLst/>
            </a:prstGeom>
            <a:solidFill>
              <a:srgbClr val="147448"/>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CA" sz="1400" b="1" dirty="0" smtClean="0">
                  <a:latin typeface="Arial" panose="020B0604020202020204" pitchFamily="34" charset="0"/>
                  <a:cs typeface="Arial" panose="020B0604020202020204" pitchFamily="34" charset="0"/>
                </a:rPr>
                <a:t>Car</a:t>
              </a:r>
              <a:endParaRPr lang="en-CA" b="1"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4708" y="4816385"/>
              <a:ext cx="1083726" cy="35319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2790" y="4401155"/>
              <a:ext cx="1083726" cy="35319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4687" y="3944403"/>
              <a:ext cx="1076507" cy="3538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9816" y="5248513"/>
              <a:ext cx="1086245" cy="357039"/>
            </a:xfrm>
            <a:prstGeom prst="rect">
              <a:avLst/>
            </a:prstGeom>
          </p:spPr>
        </p:pic>
      </p:grpSp>
      <p:pic>
        <p:nvPicPr>
          <p:cNvPr id="13" name="Picture 12"/>
          <p:cNvPicPr>
            <a:picLocks noChangeAspect="1"/>
          </p:cNvPicPr>
          <p:nvPr/>
        </p:nvPicPr>
        <p:blipFill>
          <a:blip r:embed="rId8"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722681" y="2484205"/>
            <a:ext cx="1238422" cy="89216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119754" y="1442880"/>
            <a:ext cx="675865" cy="675865"/>
          </a:xfrm>
          <a:prstGeom prst="rect">
            <a:avLst/>
          </a:prstGeom>
        </p:spPr>
      </p:pic>
      <p:pic>
        <p:nvPicPr>
          <p:cNvPr id="15" name="Picture 14"/>
          <p:cNvPicPr>
            <a:picLocks noChangeAspect="1"/>
          </p:cNvPicPr>
          <p:nvPr/>
        </p:nvPicPr>
        <p:blipFill>
          <a:blip r:embed="rId10">
            <a:duotone>
              <a:schemeClr val="accent2">
                <a:shade val="45000"/>
                <a:satMod val="135000"/>
              </a:schemeClr>
              <a:prstClr val="white"/>
            </a:duotone>
          </a:blip>
          <a:stretch>
            <a:fillRect/>
          </a:stretch>
        </p:blipFill>
        <p:spPr>
          <a:xfrm>
            <a:off x="6322699" y="2897998"/>
            <a:ext cx="306696" cy="306696"/>
          </a:xfrm>
          <a:prstGeom prst="rect">
            <a:avLst/>
          </a:prstGeom>
        </p:spPr>
      </p:pic>
      <p:cxnSp>
        <p:nvCxnSpPr>
          <p:cNvPr id="18" name="Straight Arrow Connector 17"/>
          <p:cNvCxnSpPr/>
          <p:nvPr/>
        </p:nvCxnSpPr>
        <p:spPr>
          <a:xfrm flipH="1">
            <a:off x="3251163" y="1924525"/>
            <a:ext cx="701315" cy="692564"/>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5148064" y="4288450"/>
            <a:ext cx="409502" cy="0"/>
          </a:xfrm>
          <a:prstGeom prst="straightConnector1">
            <a:avLst/>
          </a:prstGeom>
          <a:ln w="38100">
            <a:solidFill>
              <a:srgbClr val="F05023"/>
            </a:solidFill>
            <a:tailEnd type="arrow"/>
          </a:ln>
          <a:effectLst/>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a:xfrm flipH="1" flipV="1">
            <a:off x="4962896" y="1921511"/>
            <a:ext cx="783778" cy="67993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H="1">
            <a:off x="3258633" y="3078862"/>
            <a:ext cx="2488041" cy="0"/>
          </a:xfrm>
          <a:prstGeom prst="straightConnector1">
            <a:avLst/>
          </a:prstGeom>
          <a:ln w="38100">
            <a:headEnd type="arrow"/>
            <a:tailEnd type="arrow"/>
          </a:ln>
          <a:effectLst/>
        </p:spPr>
        <p:style>
          <a:lnRef idx="2">
            <a:schemeClr val="dk1"/>
          </a:lnRef>
          <a:fillRef idx="0">
            <a:schemeClr val="dk1"/>
          </a:fillRef>
          <a:effectRef idx="1">
            <a:schemeClr val="dk1"/>
          </a:effectRef>
          <a:fontRef idx="minor">
            <a:schemeClr val="tx1"/>
          </a:fontRef>
        </p:style>
      </p:cxnSp>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9857" y="4059318"/>
            <a:ext cx="672864" cy="672864"/>
          </a:xfrm>
          <a:prstGeom prst="rect">
            <a:avLst/>
          </a:prstGeom>
        </p:spPr>
      </p:pic>
      <p:sp>
        <p:nvSpPr>
          <p:cNvPr id="35" name="TextBox 34"/>
          <p:cNvSpPr txBox="1"/>
          <p:nvPr/>
        </p:nvSpPr>
        <p:spPr>
          <a:xfrm>
            <a:off x="574168" y="4761148"/>
            <a:ext cx="2454518" cy="646331"/>
          </a:xfrm>
          <a:prstGeom prst="rect">
            <a:avLst/>
          </a:prstGeom>
          <a:noFill/>
        </p:spPr>
        <p:txBody>
          <a:bodyPr wrap="none" rtlCol="0">
            <a:spAutoFit/>
          </a:bodyPr>
          <a:lstStyle/>
          <a:p>
            <a:r>
              <a:rPr lang="en-CA" dirty="0" smtClean="0"/>
              <a:t>(1) Discovery services</a:t>
            </a:r>
          </a:p>
          <a:p>
            <a:endParaRPr lang="en-CA" dirty="0"/>
          </a:p>
        </p:txBody>
      </p:sp>
      <p:sp>
        <p:nvSpPr>
          <p:cNvPr id="37" name="TextBox 36"/>
          <p:cNvSpPr txBox="1"/>
          <p:nvPr/>
        </p:nvSpPr>
        <p:spPr>
          <a:xfrm>
            <a:off x="5635156" y="4103784"/>
            <a:ext cx="2095445" cy="369332"/>
          </a:xfrm>
          <a:prstGeom prst="rect">
            <a:avLst/>
          </a:prstGeom>
          <a:noFill/>
        </p:spPr>
        <p:txBody>
          <a:bodyPr wrap="none" rtlCol="0">
            <a:spAutoFit/>
          </a:bodyPr>
          <a:lstStyle/>
          <a:p>
            <a:r>
              <a:rPr lang="en-CA" dirty="0" smtClean="0"/>
              <a:t>Control car feature</a:t>
            </a:r>
          </a:p>
        </p:txBody>
      </p:sp>
      <p:sp>
        <p:nvSpPr>
          <p:cNvPr id="38" name="TextBox 37"/>
          <p:cNvSpPr txBox="1"/>
          <p:nvPr/>
        </p:nvSpPr>
        <p:spPr>
          <a:xfrm>
            <a:off x="5635156" y="5220632"/>
            <a:ext cx="3437344" cy="923330"/>
          </a:xfrm>
          <a:prstGeom prst="rect">
            <a:avLst/>
          </a:prstGeom>
          <a:noFill/>
        </p:spPr>
        <p:txBody>
          <a:bodyPr wrap="square" rtlCol="0">
            <a:spAutoFit/>
          </a:bodyPr>
          <a:lstStyle/>
          <a:p>
            <a:r>
              <a:rPr lang="en-CA" dirty="0" smtClean="0"/>
              <a:t>Grant permission and credentials to car </a:t>
            </a:r>
            <a:r>
              <a:rPr lang="en-CA" dirty="0"/>
              <a:t>mobile for remote home access</a:t>
            </a:r>
          </a:p>
        </p:txBody>
      </p:sp>
      <p:cxnSp>
        <p:nvCxnSpPr>
          <p:cNvPr id="39" name="Straight Arrow Connector 38"/>
          <p:cNvCxnSpPr/>
          <p:nvPr/>
        </p:nvCxnSpPr>
        <p:spPr>
          <a:xfrm>
            <a:off x="5148064" y="4665076"/>
            <a:ext cx="409502" cy="0"/>
          </a:xfrm>
          <a:prstGeom prst="straightConnector1">
            <a:avLst/>
          </a:prstGeom>
          <a:ln w="38100">
            <a:solidFill>
              <a:srgbClr val="DD1A32"/>
            </a:solidFill>
            <a:tailEnd type="arrow"/>
          </a:ln>
          <a:effectLst/>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a:off x="5148064" y="5041702"/>
            <a:ext cx="409502" cy="0"/>
          </a:xfrm>
          <a:prstGeom prst="straightConnector1">
            <a:avLst/>
          </a:prstGeom>
          <a:ln w="38100">
            <a:solidFill>
              <a:srgbClr val="682D8E"/>
            </a:solidFill>
            <a:tailEnd type="arrow"/>
          </a:ln>
          <a:effectLst/>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a:off x="5148064" y="5418328"/>
            <a:ext cx="409502" cy="0"/>
          </a:xfrm>
          <a:prstGeom prst="straightConnector1">
            <a:avLst/>
          </a:prstGeom>
          <a:ln w="38100">
            <a:solidFill>
              <a:srgbClr val="3A3A3C"/>
            </a:solidFill>
            <a:tailEnd type="arrow"/>
          </a:ln>
          <a:effectLst/>
        </p:spPr>
        <p:style>
          <a:lnRef idx="2">
            <a:schemeClr val="dk1"/>
          </a:lnRef>
          <a:fillRef idx="0">
            <a:schemeClr val="dk1"/>
          </a:fillRef>
          <a:effectRef idx="1">
            <a:schemeClr val="dk1"/>
          </a:effectRef>
          <a:fontRef idx="minor">
            <a:schemeClr val="tx1"/>
          </a:fontRef>
        </p:style>
      </p:cxnSp>
      <p:sp>
        <p:nvSpPr>
          <p:cNvPr id="42" name="TextBox 41"/>
          <p:cNvSpPr txBox="1"/>
          <p:nvPr/>
        </p:nvSpPr>
        <p:spPr>
          <a:xfrm>
            <a:off x="5635156" y="4473116"/>
            <a:ext cx="1693733" cy="369332"/>
          </a:xfrm>
          <a:prstGeom prst="rect">
            <a:avLst/>
          </a:prstGeom>
          <a:noFill/>
        </p:spPr>
        <p:txBody>
          <a:bodyPr wrap="none" rtlCol="0">
            <a:spAutoFit/>
          </a:bodyPr>
          <a:lstStyle/>
          <a:p>
            <a:r>
              <a:rPr lang="en-CA" dirty="0" smtClean="0"/>
              <a:t>View car alerts</a:t>
            </a:r>
          </a:p>
        </p:txBody>
      </p:sp>
      <p:sp>
        <p:nvSpPr>
          <p:cNvPr id="43" name="TextBox 42"/>
          <p:cNvSpPr txBox="1"/>
          <p:nvPr/>
        </p:nvSpPr>
        <p:spPr>
          <a:xfrm>
            <a:off x="5635156" y="4869160"/>
            <a:ext cx="2604239" cy="369332"/>
          </a:xfrm>
          <a:prstGeom prst="rect">
            <a:avLst/>
          </a:prstGeom>
          <a:noFill/>
        </p:spPr>
        <p:txBody>
          <a:bodyPr wrap="none" rtlCol="0">
            <a:spAutoFit/>
          </a:bodyPr>
          <a:lstStyle/>
          <a:p>
            <a:r>
              <a:rPr lang="en-CA" dirty="0" smtClean="0"/>
              <a:t>View car status/location</a:t>
            </a:r>
          </a:p>
        </p:txBody>
      </p:sp>
      <p:cxnSp>
        <p:nvCxnSpPr>
          <p:cNvPr id="44" name="Straight Arrow Connector 43"/>
          <p:cNvCxnSpPr/>
          <p:nvPr/>
        </p:nvCxnSpPr>
        <p:spPr>
          <a:xfrm>
            <a:off x="1875881" y="4455888"/>
            <a:ext cx="1615999" cy="0"/>
          </a:xfrm>
          <a:prstGeom prst="straightConnector1">
            <a:avLst/>
          </a:prstGeom>
          <a:ln w="38100">
            <a:solidFill>
              <a:srgbClr val="C00000"/>
            </a:solidFill>
            <a:tailEnd type="arrow"/>
          </a:ln>
          <a:effectLst/>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a:xfrm>
            <a:off x="3281541" y="2855937"/>
            <a:ext cx="2478591" cy="0"/>
          </a:xfrm>
          <a:prstGeom prst="straightConnector1">
            <a:avLst/>
          </a:prstGeom>
          <a:ln w="38100">
            <a:solidFill>
              <a:srgbClr val="C00000"/>
            </a:solidFill>
            <a:tailEnd type="arrow"/>
          </a:ln>
          <a:effectLst/>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8436" y="2675917"/>
            <a:ext cx="1086245" cy="357039"/>
          </a:xfrm>
          <a:prstGeom prst="rect">
            <a:avLst/>
          </a:prstGeom>
        </p:spPr>
      </p:pic>
      <p:sp>
        <p:nvSpPr>
          <p:cNvPr id="47" name="TextBox 46"/>
          <p:cNvSpPr txBox="1"/>
          <p:nvPr/>
        </p:nvSpPr>
        <p:spPr>
          <a:xfrm>
            <a:off x="5635156" y="3736205"/>
            <a:ext cx="1774909" cy="369332"/>
          </a:xfrm>
          <a:prstGeom prst="rect">
            <a:avLst/>
          </a:prstGeom>
          <a:noFill/>
        </p:spPr>
        <p:txBody>
          <a:bodyPr wrap="none" rtlCol="0">
            <a:spAutoFit/>
          </a:bodyPr>
          <a:lstStyle/>
          <a:p>
            <a:r>
              <a:rPr lang="en-CA" dirty="0" smtClean="0"/>
              <a:t>(2) Assign roles</a:t>
            </a:r>
          </a:p>
        </p:txBody>
      </p:sp>
      <p:sp>
        <p:nvSpPr>
          <p:cNvPr id="3" name="Slide Number Placeholder 2"/>
          <p:cNvSpPr>
            <a:spLocks noGrp="1"/>
          </p:cNvSpPr>
          <p:nvPr>
            <p:ph type="sldNum" sz="quarter" idx="11"/>
          </p:nvPr>
        </p:nvSpPr>
        <p:spPr/>
        <p:txBody>
          <a:bodyPr/>
          <a:lstStyle/>
          <a:p>
            <a:fld id="{B9E795CD-93B8-DA4A-B13D-227462B2D34D}" type="slidenum">
              <a:rPr lang="en-US" smtClean="0"/>
              <a:pPr/>
              <a:t>35</a:t>
            </a:fld>
            <a:endParaRPr lang="en-US" dirty="0"/>
          </a:p>
        </p:txBody>
      </p:sp>
      <p:sp>
        <p:nvSpPr>
          <p:cNvPr id="6" name="Footer Placeholder 5"/>
          <p:cNvSpPr>
            <a:spLocks noGrp="1"/>
          </p:cNvSpPr>
          <p:nvPr>
            <p:ph type="ftr" sz="quarter" idx="10"/>
          </p:nvPr>
        </p:nvSpPr>
        <p:spPr/>
        <p:txBody>
          <a:bodyPr/>
          <a:lstStyle/>
          <a:p>
            <a:r>
              <a:rPr lang="en-US" smtClean="0"/>
              <a:t>CIRA Labs - Secure Home Gateway - 2018-09</a:t>
            </a:r>
            <a:endParaRPr lang="en-US" dirty="0"/>
          </a:p>
        </p:txBody>
      </p:sp>
      <p:pic>
        <p:nvPicPr>
          <p:cNvPr id="36" name="Picture 4" descr="Image result for qr cod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12557" y="3534120"/>
            <a:ext cx="463324" cy="4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1139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16"/>
            <a:ext cx="9144000" cy="1143000"/>
          </a:xfrm>
        </p:spPr>
        <p:txBody>
          <a:bodyPr>
            <a:normAutofit/>
          </a:bodyPr>
          <a:lstStyle/>
          <a:p>
            <a:pPr algn="ctr"/>
            <a:r>
              <a:rPr lang="en-CA" dirty="0" smtClean="0"/>
              <a:t>Should the inside of your </a:t>
            </a:r>
            <a:r>
              <a:rPr lang="en-CA" dirty="0" smtClean="0">
                <a:solidFill>
                  <a:srgbClr val="7030A0"/>
                </a:solidFill>
              </a:rPr>
              <a:t>car</a:t>
            </a:r>
            <a:r>
              <a:rPr lang="en-CA" dirty="0" smtClean="0"/>
              <a:t> should be part of your home network as well?</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668" y="1916832"/>
            <a:ext cx="6300192" cy="3546550"/>
          </a:xfrm>
          <a:prstGeom prst="rect">
            <a:avLst/>
          </a:prstGeom>
        </p:spPr>
      </p:pic>
      <p:sp>
        <p:nvSpPr>
          <p:cNvPr id="6" name="Slide Number Placeholder 5"/>
          <p:cNvSpPr>
            <a:spLocks noGrp="1"/>
          </p:cNvSpPr>
          <p:nvPr>
            <p:ph type="sldNum" sz="quarter" idx="11"/>
          </p:nvPr>
        </p:nvSpPr>
        <p:spPr/>
        <p:txBody>
          <a:bodyPr/>
          <a:lstStyle/>
          <a:p>
            <a:fld id="{B9E795CD-93B8-DA4A-B13D-227462B2D34D}" type="slidenum">
              <a:rPr lang="en-US" smtClean="0"/>
              <a:pPr/>
              <a:t>36</a:t>
            </a:fld>
            <a:endParaRPr lang="en-US" dirty="0"/>
          </a:p>
        </p:txBody>
      </p:sp>
      <p:sp>
        <p:nvSpPr>
          <p:cNvPr id="9" name="Footer Placeholder 8"/>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160339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List of IoT scenarios to be assessed</a:t>
            </a:r>
            <a:r>
              <a:rPr lang="en-CA" dirty="0"/>
              <a:t/>
            </a:r>
            <a:br>
              <a:rPr lang="en-CA" dirty="0"/>
            </a:br>
            <a:endParaRPr lang="en-CA" dirty="0"/>
          </a:p>
        </p:txBody>
      </p:sp>
      <p:sp>
        <p:nvSpPr>
          <p:cNvPr id="3" name="Content Placeholder 2"/>
          <p:cNvSpPr>
            <a:spLocks noGrp="1"/>
          </p:cNvSpPr>
          <p:nvPr>
            <p:ph idx="1"/>
          </p:nvPr>
        </p:nvSpPr>
        <p:spPr/>
        <p:txBody>
          <a:bodyPr>
            <a:normAutofit fontScale="92500" lnSpcReduction="10000"/>
          </a:bodyPr>
          <a:lstStyle/>
          <a:p>
            <a:r>
              <a:rPr lang="en-CA" dirty="0" smtClean="0"/>
              <a:t>Example </a:t>
            </a:r>
            <a:r>
              <a:rPr lang="en-CA" dirty="0"/>
              <a:t>of pushing WIFI to the device</a:t>
            </a:r>
          </a:p>
          <a:p>
            <a:r>
              <a:rPr lang="en-CA" dirty="0" smtClean="0"/>
              <a:t>Show </a:t>
            </a:r>
            <a:r>
              <a:rPr lang="en-CA" dirty="0"/>
              <a:t>that the fridge is exposing </a:t>
            </a:r>
            <a:r>
              <a:rPr lang="en-CA" dirty="0" smtClean="0"/>
              <a:t>service</a:t>
            </a:r>
            <a:endParaRPr lang="en-CA" dirty="0"/>
          </a:p>
          <a:p>
            <a:r>
              <a:rPr lang="en-CA" dirty="0" smtClean="0"/>
              <a:t>No </a:t>
            </a:r>
            <a:r>
              <a:rPr lang="en-CA" dirty="0"/>
              <a:t>web interface on IoT device</a:t>
            </a:r>
          </a:p>
          <a:p>
            <a:r>
              <a:rPr lang="en-CA" dirty="0" smtClean="0"/>
              <a:t>Focus </a:t>
            </a:r>
            <a:r>
              <a:rPr lang="en-CA" dirty="0"/>
              <a:t>on cloud / vendor, show they integrate into this solution, can be multi vendor multi cloud provides</a:t>
            </a:r>
          </a:p>
          <a:p>
            <a:r>
              <a:rPr lang="en-US" dirty="0" smtClean="0"/>
              <a:t>IoT Classification: based </a:t>
            </a:r>
            <a:r>
              <a:rPr lang="en-US" dirty="0"/>
              <a:t>on device type, air play could see all camera in the house, the TV could see all </a:t>
            </a:r>
            <a:r>
              <a:rPr lang="en-US" dirty="0" smtClean="0"/>
              <a:t>camera</a:t>
            </a:r>
            <a:r>
              <a:rPr lang="en-US" dirty="0"/>
              <a:t> </a:t>
            </a:r>
            <a:r>
              <a:rPr lang="en-US" dirty="0" smtClean="0"/>
              <a:t>(security controls)</a:t>
            </a:r>
            <a:endParaRPr lang="en-US" dirty="0"/>
          </a:p>
          <a:p>
            <a:r>
              <a:rPr lang="en-US" dirty="0" smtClean="0"/>
              <a:t>Door </a:t>
            </a:r>
            <a:r>
              <a:rPr lang="en-US" dirty="0"/>
              <a:t>bell sends to audio device, you car</a:t>
            </a:r>
          </a:p>
          <a:p>
            <a:r>
              <a:rPr lang="en-US" dirty="0" smtClean="0"/>
              <a:t>Fire </a:t>
            </a:r>
            <a:r>
              <a:rPr lang="en-US" dirty="0"/>
              <a:t>alert send to audio receiving device</a:t>
            </a:r>
          </a:p>
          <a:p>
            <a:r>
              <a:rPr lang="en-US" dirty="0" err="1" smtClean="0"/>
              <a:t>SmartGRID</a:t>
            </a:r>
            <a:r>
              <a:rPr lang="en-US" dirty="0" smtClean="0"/>
              <a:t> company allow access </a:t>
            </a:r>
            <a:r>
              <a:rPr lang="en-US" dirty="0"/>
              <a:t>to home </a:t>
            </a:r>
            <a:r>
              <a:rPr lang="en-US" dirty="0" smtClean="0"/>
              <a:t>gateway</a:t>
            </a:r>
            <a:endParaRPr lang="en-US" dirty="0"/>
          </a:p>
          <a:p>
            <a:pPr lvl="1"/>
            <a:r>
              <a:rPr lang="en-US" dirty="0" smtClean="0"/>
              <a:t>allow </a:t>
            </a:r>
            <a:r>
              <a:rPr lang="en-US" dirty="0" err="1"/>
              <a:t>SmartGRID</a:t>
            </a:r>
            <a:r>
              <a:rPr lang="en-US" dirty="0"/>
              <a:t> to access hot water </a:t>
            </a:r>
            <a:r>
              <a:rPr lang="en-US" dirty="0" smtClean="0"/>
              <a:t>tank</a:t>
            </a:r>
          </a:p>
          <a:p>
            <a:pPr lvl="1"/>
            <a:r>
              <a:rPr lang="en-US" dirty="0" smtClean="0"/>
              <a:t>allow </a:t>
            </a:r>
            <a:r>
              <a:rPr lang="en-US" dirty="0" err="1"/>
              <a:t>SmartGRID</a:t>
            </a:r>
            <a:r>
              <a:rPr lang="en-US" dirty="0"/>
              <a:t> </a:t>
            </a:r>
            <a:r>
              <a:rPr lang="en-US" dirty="0" smtClean="0"/>
              <a:t>to </a:t>
            </a:r>
            <a:r>
              <a:rPr lang="en-US" dirty="0"/>
              <a:t>adjust </a:t>
            </a:r>
            <a:r>
              <a:rPr lang="en-US" dirty="0" smtClean="0"/>
              <a:t>thermostats</a:t>
            </a:r>
            <a:endParaRPr lang="en-US" dirty="0"/>
          </a:p>
        </p:txBody>
      </p:sp>
      <p:pic>
        <p:nvPicPr>
          <p:cNvPr id="6" name="Picture 5"/>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3734" y="3505582"/>
            <a:ext cx="593304" cy="585094"/>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835" y="4115686"/>
            <a:ext cx="597260" cy="588995"/>
          </a:xfrm>
          <a:prstGeom prst="rect">
            <a:avLst/>
          </a:prstGeom>
        </p:spPr>
      </p:pic>
      <p:pic>
        <p:nvPicPr>
          <p:cNvPr id="8" name="Picture 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5830" y="2854873"/>
            <a:ext cx="597260" cy="588995"/>
          </a:xfrm>
          <a:prstGeom prst="rect">
            <a:avLst/>
          </a:prstGeom>
        </p:spPr>
      </p:pic>
      <p:grpSp>
        <p:nvGrpSpPr>
          <p:cNvPr id="9" name="Group 8"/>
          <p:cNvGrpSpPr/>
          <p:nvPr/>
        </p:nvGrpSpPr>
        <p:grpSpPr>
          <a:xfrm>
            <a:off x="611560" y="1801778"/>
            <a:ext cx="485800" cy="539810"/>
            <a:chOff x="8550696" y="5013426"/>
            <a:chExt cx="593304" cy="643132"/>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50696" y="5071464"/>
              <a:ext cx="593304" cy="585094"/>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l="24208" b="49915"/>
            <a:stretch/>
          </p:blipFill>
          <p:spPr>
            <a:xfrm>
              <a:off x="8713912" y="5013426"/>
              <a:ext cx="271856" cy="175986"/>
            </a:xfrm>
            <a:prstGeom prst="rect">
              <a:avLst/>
            </a:prstGeom>
          </p:spPr>
        </p:pic>
      </p:grpSp>
      <p:pic>
        <p:nvPicPr>
          <p:cNvPr id="12" name="Picture 11"/>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2424" y="2240868"/>
            <a:ext cx="655047" cy="650709"/>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1317" y="5278153"/>
            <a:ext cx="597260" cy="588995"/>
          </a:xfrm>
          <a:prstGeom prst="rect">
            <a:avLst/>
          </a:prstGeom>
        </p:spPr>
      </p:pic>
      <p:pic>
        <p:nvPicPr>
          <p:cNvPr id="14" name="Picture 13"/>
          <p:cNvPicPr>
            <a:picLocks noChangeAspect="1"/>
          </p:cNvPicPr>
          <p:nvPr/>
        </p:nvPicPr>
        <p:blipFill>
          <a:blip r:embed="rId9">
            <a:clrChange>
              <a:clrFrom>
                <a:srgbClr val="FFFFFF"/>
              </a:clrFrom>
              <a:clrTo>
                <a:srgbClr val="FFFFFF">
                  <a:alpha val="0"/>
                </a:srgbClr>
              </a:clrTo>
            </a:clrChange>
          </a:blip>
          <a:stretch>
            <a:fillRect/>
          </a:stretch>
        </p:blipFill>
        <p:spPr>
          <a:xfrm>
            <a:off x="566611" y="4767400"/>
            <a:ext cx="462992" cy="462992"/>
          </a:xfrm>
          <a:prstGeom prst="rect">
            <a:avLst/>
          </a:prstGeom>
        </p:spPr>
      </p:pic>
      <p:pic>
        <p:nvPicPr>
          <p:cNvPr id="15" name="Picture 14"/>
          <p:cNvPicPr>
            <a:picLocks noChangeAspect="1"/>
          </p:cNvPicPr>
          <p:nvPr/>
        </p:nvPicPr>
        <p:blipFill>
          <a:blip r:embed="rId10"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72391" y="5902383"/>
            <a:ext cx="537110" cy="386936"/>
          </a:xfrm>
          <a:prstGeom prst="rect">
            <a:avLst/>
          </a:prstGeom>
        </p:spPr>
      </p:pic>
      <p:sp>
        <p:nvSpPr>
          <p:cNvPr id="17" name="Slide Number Placeholder 16"/>
          <p:cNvSpPr>
            <a:spLocks noGrp="1"/>
          </p:cNvSpPr>
          <p:nvPr>
            <p:ph type="sldNum" sz="quarter" idx="11"/>
          </p:nvPr>
        </p:nvSpPr>
        <p:spPr/>
        <p:txBody>
          <a:bodyPr/>
          <a:lstStyle/>
          <a:p>
            <a:fld id="{B9E795CD-93B8-DA4A-B13D-227462B2D34D}" type="slidenum">
              <a:rPr lang="en-US" smtClean="0"/>
              <a:pPr/>
              <a:t>37</a:t>
            </a:fld>
            <a:endParaRPr lang="en-US" dirty="0"/>
          </a:p>
        </p:txBody>
      </p:sp>
      <p:sp>
        <p:nvSpPr>
          <p:cNvPr id="18" name="Footer Placeholder 17"/>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3887399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2676"/>
            <a:ext cx="9144000" cy="1143000"/>
          </a:xfrm>
        </p:spPr>
        <p:txBody>
          <a:bodyPr>
            <a:normAutofit/>
          </a:bodyPr>
          <a:lstStyle/>
          <a:p>
            <a:pPr algn="ctr"/>
            <a:r>
              <a:rPr lang="en-US" sz="2500" dirty="0"/>
              <a:t>The </a:t>
            </a:r>
            <a:r>
              <a:rPr lang="en-US" sz="2500" dirty="0">
                <a:solidFill>
                  <a:srgbClr val="7030A0"/>
                </a:solidFill>
              </a:rPr>
              <a:t>Home</a:t>
            </a:r>
            <a:r>
              <a:rPr lang="en-US" sz="2500" dirty="0"/>
              <a:t> </a:t>
            </a:r>
            <a:r>
              <a:rPr lang="en-US" sz="2500" dirty="0" smtClean="0"/>
              <a:t>network </a:t>
            </a:r>
            <a:r>
              <a:rPr lang="en-US" sz="2500" dirty="0"/>
              <a:t>must be reachable from </a:t>
            </a:r>
            <a:r>
              <a:rPr lang="en-US" sz="2500" dirty="0" smtClean="0"/>
              <a:t/>
            </a:r>
            <a:br>
              <a:rPr lang="en-US" sz="2500" dirty="0" smtClean="0"/>
            </a:br>
            <a:r>
              <a:rPr lang="en-US" sz="2500" dirty="0" smtClean="0"/>
              <a:t>the internet </a:t>
            </a:r>
            <a:r>
              <a:rPr lang="en-CA" sz="2500" dirty="0" smtClean="0">
                <a:solidFill>
                  <a:schemeClr val="tx1"/>
                </a:solidFill>
              </a:rPr>
              <a:t>seamlessly</a:t>
            </a:r>
            <a:r>
              <a:rPr lang="en-CA" sz="2500" dirty="0" smtClean="0"/>
              <a:t> and </a:t>
            </a:r>
            <a:r>
              <a:rPr lang="en-CA" sz="2500" dirty="0" smtClean="0">
                <a:solidFill>
                  <a:schemeClr val="tx1"/>
                </a:solidFill>
              </a:rPr>
              <a:t>securely</a:t>
            </a:r>
            <a:endParaRPr lang="en-US" sz="25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1710" y="1690363"/>
            <a:ext cx="5238582" cy="3718857"/>
          </a:xfrm>
          <a:prstGeom prst="rect">
            <a:avLst/>
          </a:prstGeom>
        </p:spPr>
      </p:pic>
      <p:sp>
        <p:nvSpPr>
          <p:cNvPr id="5" name="Slide Number Placeholder 4"/>
          <p:cNvSpPr>
            <a:spLocks noGrp="1"/>
          </p:cNvSpPr>
          <p:nvPr>
            <p:ph type="sldNum" sz="quarter" idx="11"/>
          </p:nvPr>
        </p:nvSpPr>
        <p:spPr/>
        <p:txBody>
          <a:bodyPr/>
          <a:lstStyle/>
          <a:p>
            <a:fld id="{B9E795CD-93B8-DA4A-B13D-227462B2D34D}" type="slidenum">
              <a:rPr lang="en-US" smtClean="0"/>
              <a:pPr/>
              <a:t>4</a:t>
            </a:fld>
            <a:endParaRPr lang="en-US" dirty="0"/>
          </a:p>
        </p:txBody>
      </p:sp>
      <p:sp>
        <p:nvSpPr>
          <p:cNvPr id="6" name="Footer Placeholder 5"/>
          <p:cNvSpPr>
            <a:spLocks noGrp="1"/>
          </p:cNvSpPr>
          <p:nvPr>
            <p:ph type="ftr" sz="quarter" idx="10"/>
          </p:nvPr>
        </p:nvSpPr>
        <p:spPr/>
        <p:txBody>
          <a:bodyPr/>
          <a:lstStyle/>
          <a:p>
            <a:r>
              <a:rPr lang="en-US" smtClean="0"/>
              <a:t>CIRA Labs - Secure Home Gateway - 2018-09</a:t>
            </a:r>
            <a:endParaRPr lang="en-US" dirty="0"/>
          </a:p>
        </p:txBody>
      </p:sp>
      <p:sp>
        <p:nvSpPr>
          <p:cNvPr id="7" name="Rectangle 6"/>
          <p:cNvSpPr/>
          <p:nvPr/>
        </p:nvSpPr>
        <p:spPr>
          <a:xfrm>
            <a:off x="1440373" y="5733256"/>
            <a:ext cx="6263253" cy="646331"/>
          </a:xfrm>
          <a:prstGeom prst="rect">
            <a:avLst/>
          </a:prstGeom>
        </p:spPr>
        <p:txBody>
          <a:bodyPr wrap="none">
            <a:spAutoFit/>
          </a:bodyPr>
          <a:lstStyle/>
          <a:p>
            <a:pPr algn="ctr"/>
            <a:r>
              <a:rPr lang="en-CA" dirty="0">
                <a:solidFill>
                  <a:srgbClr val="7030A0"/>
                </a:solidFill>
              </a:rPr>
              <a:t>IPv6 makes connectivity to the home </a:t>
            </a:r>
            <a:r>
              <a:rPr lang="en-CA" dirty="0" smtClean="0">
                <a:solidFill>
                  <a:srgbClr val="7030A0"/>
                </a:solidFill>
              </a:rPr>
              <a:t>seamless and visible</a:t>
            </a:r>
            <a:r>
              <a:rPr lang="en-CA" dirty="0">
                <a:solidFill>
                  <a:srgbClr val="7030A0"/>
                </a:solidFill>
              </a:rPr>
              <a:t/>
            </a:r>
            <a:br>
              <a:rPr lang="en-CA" dirty="0">
                <a:solidFill>
                  <a:srgbClr val="7030A0"/>
                </a:solidFill>
              </a:rPr>
            </a:br>
            <a:r>
              <a:rPr lang="en-CA" dirty="0">
                <a:solidFill>
                  <a:srgbClr val="7030A0"/>
                </a:solidFill>
              </a:rPr>
              <a:t>  We must make it secure</a:t>
            </a:r>
          </a:p>
        </p:txBody>
      </p:sp>
    </p:spTree>
    <p:extLst>
      <p:ext uri="{BB962C8B-B14F-4D97-AF65-F5344CB8AC3E}">
        <p14:creationId xmlns:p14="http://schemas.microsoft.com/office/powerpoint/2010/main" val="3579176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16"/>
            <a:ext cx="9144000" cy="1143000"/>
          </a:xfrm>
        </p:spPr>
        <p:txBody>
          <a:bodyPr>
            <a:normAutofit/>
          </a:bodyPr>
          <a:lstStyle/>
          <a:p>
            <a:pPr algn="ctr"/>
            <a:r>
              <a:rPr lang="en-CA" sz="2500" dirty="0" smtClean="0"/>
              <a:t>The home network grows to include </a:t>
            </a:r>
            <a:r>
              <a:rPr lang="en-CA" sz="2500" dirty="0" smtClean="0">
                <a:solidFill>
                  <a:srgbClr val="3A3A3C"/>
                </a:solidFill>
              </a:rPr>
              <a:t>personal</a:t>
            </a:r>
            <a:r>
              <a:rPr lang="en-CA" sz="2500" dirty="0" smtClean="0"/>
              <a:t> and </a:t>
            </a:r>
            <a:r>
              <a:rPr lang="en-CA" sz="2500" dirty="0" smtClean="0">
                <a:solidFill>
                  <a:srgbClr val="000000"/>
                </a:solidFill>
              </a:rPr>
              <a:t>wearable</a:t>
            </a:r>
            <a:r>
              <a:rPr lang="en-CA" sz="2500" dirty="0"/>
              <a:t> </a:t>
            </a:r>
            <a:r>
              <a:rPr lang="en-CA" sz="2500" dirty="0" err="1" smtClean="0"/>
              <a:t>IoT</a:t>
            </a:r>
            <a:r>
              <a:rPr lang="en-CA" sz="2500" dirty="0" smtClean="0"/>
              <a:t>, inside and outside the home…</a:t>
            </a:r>
            <a:endParaRPr lang="en-US" sz="2500" dirty="0"/>
          </a:p>
        </p:txBody>
      </p:sp>
      <p:sp>
        <p:nvSpPr>
          <p:cNvPr id="4" name="Content Placeholder 3"/>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7724" y="1988840"/>
            <a:ext cx="5358384" cy="3803904"/>
          </a:xfrm>
          <a:prstGeom prst="rect">
            <a:avLst/>
          </a:prstGeom>
        </p:spPr>
      </p:pic>
      <p:sp>
        <p:nvSpPr>
          <p:cNvPr id="6" name="Slide Number Placeholder 5"/>
          <p:cNvSpPr>
            <a:spLocks noGrp="1"/>
          </p:cNvSpPr>
          <p:nvPr>
            <p:ph type="sldNum" sz="quarter" idx="11"/>
          </p:nvPr>
        </p:nvSpPr>
        <p:spPr/>
        <p:txBody>
          <a:bodyPr/>
          <a:lstStyle/>
          <a:p>
            <a:fld id="{B9E795CD-93B8-DA4A-B13D-227462B2D34D}" type="slidenum">
              <a:rPr lang="en-US" smtClean="0"/>
              <a:pPr/>
              <a:t>5</a:t>
            </a:fld>
            <a:endParaRPr lang="en-US" dirty="0"/>
          </a:p>
        </p:txBody>
      </p:sp>
      <p:sp>
        <p:nvSpPr>
          <p:cNvPr id="9" name="Footer Placeholder 8"/>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440540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16"/>
            <a:ext cx="9144000" cy="1143000"/>
          </a:xfrm>
        </p:spPr>
        <p:txBody>
          <a:bodyPr>
            <a:normAutofit fontScale="90000"/>
          </a:bodyPr>
          <a:lstStyle/>
          <a:p>
            <a:pPr algn="ctr"/>
            <a:r>
              <a:rPr lang="en-CA" dirty="0" smtClean="0"/>
              <a:t>Your home network security both internal and external must be protected by using a </a:t>
            </a:r>
            <a:r>
              <a:rPr lang="en-CA" dirty="0" smtClean="0">
                <a:solidFill>
                  <a:srgbClr val="000000"/>
                </a:solidFill>
              </a:rPr>
              <a:t>simple and user friendly </a:t>
            </a:r>
            <a:r>
              <a:rPr lang="en-CA" dirty="0" smtClean="0"/>
              <a:t>model. </a:t>
            </a:r>
            <a:r>
              <a:rPr lang="en-CA" dirty="0" smtClean="0">
                <a:solidFill>
                  <a:srgbClr val="7030A0"/>
                </a:solidFill>
              </a:rPr>
              <a:t>Typing passwords is a thing of the past</a:t>
            </a:r>
            <a:r>
              <a:rPr lang="en-CA" dirty="0" smtClean="0"/>
              <a:t>.</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rcRect t="7075" b="7075"/>
          <a:stretch>
            <a:fillRect/>
          </a:stretch>
        </p:blipFill>
        <p:spPr>
          <a:xfrm>
            <a:off x="1788392" y="2420888"/>
            <a:ext cx="5567216" cy="3392647"/>
          </a:xfrm>
        </p:spPr>
      </p:pic>
      <p:sp>
        <p:nvSpPr>
          <p:cNvPr id="3" name="Slide Number Placeholder 2"/>
          <p:cNvSpPr>
            <a:spLocks noGrp="1"/>
          </p:cNvSpPr>
          <p:nvPr>
            <p:ph type="sldNum" sz="quarter" idx="11"/>
          </p:nvPr>
        </p:nvSpPr>
        <p:spPr/>
        <p:txBody>
          <a:bodyPr/>
          <a:lstStyle/>
          <a:p>
            <a:fld id="{B9E795CD-93B8-DA4A-B13D-227462B2D34D}" type="slidenum">
              <a:rPr lang="en-US" smtClean="0"/>
              <a:pPr/>
              <a:t>6</a:t>
            </a:fld>
            <a:endParaRPr lang="en-US"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Tree>
    <p:extLst>
      <p:ext uri="{BB962C8B-B14F-4D97-AF65-F5344CB8AC3E}">
        <p14:creationId xmlns:p14="http://schemas.microsoft.com/office/powerpoint/2010/main" val="2998030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did we get here?</a:t>
            </a:r>
            <a:endParaRPr lang="en-CA" dirty="0"/>
          </a:p>
        </p:txBody>
      </p:sp>
      <p:sp>
        <p:nvSpPr>
          <p:cNvPr id="3" name="Content Placeholder 2"/>
          <p:cNvSpPr>
            <a:spLocks noGrp="1"/>
          </p:cNvSpPr>
          <p:nvPr>
            <p:ph idx="1"/>
          </p:nvPr>
        </p:nvSpPr>
        <p:spPr/>
        <p:txBody>
          <a:bodyPr/>
          <a:lstStyle/>
          <a:p>
            <a:r>
              <a:rPr lang="en-CA" dirty="0" smtClean="0"/>
              <a:t>Our assessment of the home network and IoT security posture post MIRAI attack clearly identified a need for</a:t>
            </a:r>
            <a:r>
              <a:rPr lang="en-CA" b="1" dirty="0" smtClean="0">
                <a:solidFill>
                  <a:srgbClr val="7030A0"/>
                </a:solidFill>
              </a:rPr>
              <a:t> additional home security measures </a:t>
            </a:r>
            <a:r>
              <a:rPr lang="en-CA" dirty="0" smtClean="0"/>
              <a:t>to protect the internet from compromised IoT devices and a very strong need for an enhanced open source  home security framework.</a:t>
            </a:r>
          </a:p>
          <a:p>
            <a:r>
              <a:rPr lang="en-CA" dirty="0" smtClean="0"/>
              <a:t>Our work so far has identified a </a:t>
            </a:r>
            <a:r>
              <a:rPr lang="en-CA" b="1" dirty="0" smtClean="0">
                <a:solidFill>
                  <a:srgbClr val="7030A0"/>
                </a:solidFill>
              </a:rPr>
              <a:t>significant gaps in open source projects </a:t>
            </a:r>
            <a:r>
              <a:rPr lang="en-CA" dirty="0" smtClean="0"/>
              <a:t>to implement an enhanced home security framework</a:t>
            </a:r>
          </a:p>
          <a:p>
            <a:r>
              <a:rPr lang="en-CA" dirty="0" smtClean="0"/>
              <a:t>We embarked on a journey to </a:t>
            </a:r>
            <a:r>
              <a:rPr lang="en-CA" b="1" dirty="0" smtClean="0">
                <a:solidFill>
                  <a:srgbClr val="682D8E"/>
                </a:solidFill>
              </a:rPr>
              <a:t>identify these gaps and </a:t>
            </a:r>
            <a:r>
              <a:rPr lang="en-CA" b="1" dirty="0" smtClean="0">
                <a:solidFill>
                  <a:srgbClr val="7030A0"/>
                </a:solidFill>
              </a:rPr>
              <a:t>start development </a:t>
            </a:r>
            <a:r>
              <a:rPr lang="en-CA" dirty="0" smtClean="0"/>
              <a:t>of many open source projects to </a:t>
            </a:r>
            <a:r>
              <a:rPr lang="en-CA" b="1" dirty="0" smtClean="0">
                <a:solidFill>
                  <a:srgbClr val="C00000"/>
                </a:solidFill>
              </a:rPr>
              <a:t>better the internet </a:t>
            </a:r>
            <a:r>
              <a:rPr lang="en-CA" b="1" dirty="0" smtClean="0">
                <a:solidFill>
                  <a:srgbClr val="C00000"/>
                </a:solidFill>
                <a:sym typeface="Wingdings" panose="05000000000000000000" pitchFamily="2" charset="2"/>
              </a:rPr>
              <a:t></a:t>
            </a:r>
            <a:endParaRPr lang="en-CA" b="1" dirty="0" smtClean="0">
              <a:solidFill>
                <a:srgbClr val="C00000"/>
              </a:solidFill>
            </a:endParaRPr>
          </a:p>
          <a:p>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7</a:t>
            </a:fld>
            <a:endParaRPr lang="en-US" dirty="0"/>
          </a:p>
        </p:txBody>
      </p:sp>
      <p:pic>
        <p:nvPicPr>
          <p:cNvPr id="1026" name="Picture 2" descr="Image result for thinki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2140" y="165698"/>
            <a:ext cx="2739005" cy="154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96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Secure Home Gateway (SHG) </a:t>
            </a:r>
            <a:br>
              <a:rPr lang="en-CA" dirty="0" smtClean="0"/>
            </a:br>
            <a:r>
              <a:rPr lang="en-CA" dirty="0" smtClean="0"/>
              <a:t>Primary Project Goal</a:t>
            </a:r>
            <a:endParaRPr lang="en-CA" dirty="0"/>
          </a:p>
        </p:txBody>
      </p:sp>
      <p:sp>
        <p:nvSpPr>
          <p:cNvPr id="3" name="Content Placeholder 2"/>
          <p:cNvSpPr>
            <a:spLocks noGrp="1"/>
          </p:cNvSpPr>
          <p:nvPr>
            <p:ph idx="1"/>
          </p:nvPr>
        </p:nvSpPr>
        <p:spPr>
          <a:xfrm>
            <a:off x="863588" y="1801778"/>
            <a:ext cx="8100900" cy="4525963"/>
          </a:xfrm>
        </p:spPr>
        <p:txBody>
          <a:bodyPr/>
          <a:lstStyle/>
          <a:p>
            <a:r>
              <a:rPr lang="en-US" dirty="0" smtClean="0"/>
              <a:t>The primary goal of this project is to develop a secure home gateway that;</a:t>
            </a:r>
          </a:p>
          <a:p>
            <a:pPr lvl="1"/>
            <a:r>
              <a:rPr lang="en-US" b="1" dirty="0" smtClean="0">
                <a:solidFill>
                  <a:srgbClr val="682D8E"/>
                </a:solidFill>
              </a:rPr>
              <a:t>protects</a:t>
            </a:r>
            <a:r>
              <a:rPr lang="en-US" dirty="0" smtClean="0"/>
              <a:t> the internet from IoT devices </a:t>
            </a:r>
            <a:r>
              <a:rPr lang="en-US" b="1" dirty="0" smtClean="0">
                <a:solidFill>
                  <a:srgbClr val="C00000"/>
                </a:solidFill>
              </a:rPr>
              <a:t>attacks</a:t>
            </a:r>
            <a:r>
              <a:rPr lang="en-US" dirty="0" smtClean="0"/>
              <a:t> and</a:t>
            </a:r>
          </a:p>
          <a:p>
            <a:pPr lvl="1"/>
            <a:r>
              <a:rPr lang="en-US" b="1" dirty="0" smtClean="0">
                <a:solidFill>
                  <a:srgbClr val="682D8E"/>
                </a:solidFill>
              </a:rPr>
              <a:t>protects</a:t>
            </a:r>
            <a:r>
              <a:rPr lang="en-US" dirty="0" smtClean="0"/>
              <a:t> home IoT devices from the internet </a:t>
            </a:r>
            <a:r>
              <a:rPr lang="en-US" b="1" dirty="0" smtClean="0">
                <a:solidFill>
                  <a:srgbClr val="C00000"/>
                </a:solidFill>
              </a:rPr>
              <a:t>attacks</a:t>
            </a:r>
          </a:p>
          <a:p>
            <a:endParaRPr lang="en-CA" dirty="0"/>
          </a:p>
        </p:txBody>
      </p:sp>
      <p:sp>
        <p:nvSpPr>
          <p:cNvPr id="6" name="Slide Number Placeholder 5"/>
          <p:cNvSpPr>
            <a:spLocks noGrp="1"/>
          </p:cNvSpPr>
          <p:nvPr>
            <p:ph type="sldNum" sz="quarter" idx="11"/>
          </p:nvPr>
        </p:nvSpPr>
        <p:spPr/>
        <p:txBody>
          <a:bodyPr/>
          <a:lstStyle/>
          <a:p>
            <a:fld id="{B9E795CD-93B8-DA4A-B13D-227462B2D34D}" type="slidenum">
              <a:rPr lang="en-US" smtClean="0"/>
              <a:pPr/>
              <a:t>8</a:t>
            </a:fld>
            <a:endParaRPr lang="en-US" dirty="0"/>
          </a:p>
        </p:txBody>
      </p:sp>
      <p:sp>
        <p:nvSpPr>
          <p:cNvPr id="7" name="Footer Placeholder 6"/>
          <p:cNvSpPr>
            <a:spLocks noGrp="1"/>
          </p:cNvSpPr>
          <p:nvPr>
            <p:ph type="ftr" sz="quarter" idx="10"/>
          </p:nvPr>
        </p:nvSpPr>
        <p:spPr/>
        <p:txBody>
          <a:bodyPr/>
          <a:lstStyle/>
          <a:p>
            <a:r>
              <a:rPr lang="en-US" smtClean="0"/>
              <a:t>CIRA Labs - Secure Home Gateway - 2018-09</a:t>
            </a:r>
            <a:endParaRPr lang="en-US" dirty="0"/>
          </a:p>
        </p:txBody>
      </p:sp>
      <p:sp>
        <p:nvSpPr>
          <p:cNvPr id="8" name="Rounded Rectangle 7"/>
          <p:cNvSpPr/>
          <p:nvPr/>
        </p:nvSpPr>
        <p:spPr>
          <a:xfrm>
            <a:off x="5544108" y="4485313"/>
            <a:ext cx="2088232" cy="895658"/>
          </a:xfrm>
          <a:prstGeom prst="roundRect">
            <a:avLst/>
          </a:prstGeom>
          <a:solidFill>
            <a:schemeClr val="accent3">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ounded Rectangle 8"/>
          <p:cNvSpPr/>
          <p:nvPr/>
        </p:nvSpPr>
        <p:spPr>
          <a:xfrm>
            <a:off x="3858377" y="3657221"/>
            <a:ext cx="972108" cy="255628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8856" y="4432251"/>
            <a:ext cx="884842" cy="878982"/>
          </a:xfrm>
          <a:prstGeom prst="rect">
            <a:avLst/>
          </a:prstGeom>
        </p:spPr>
      </p:pic>
      <p:grpSp>
        <p:nvGrpSpPr>
          <p:cNvPr id="11" name="Group 10"/>
          <p:cNvGrpSpPr/>
          <p:nvPr/>
        </p:nvGrpSpPr>
        <p:grpSpPr>
          <a:xfrm>
            <a:off x="5749546" y="4628916"/>
            <a:ext cx="485800" cy="604121"/>
            <a:chOff x="8550697" y="4936808"/>
            <a:chExt cx="593304" cy="719752"/>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50697" y="5071466"/>
              <a:ext cx="593304" cy="585094"/>
            </a:xfrm>
            <a:prstGeom prst="rect">
              <a:avLst/>
            </a:prstGeom>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l="24208" b="49915"/>
            <a:stretch/>
          </p:blipFill>
          <p:spPr>
            <a:xfrm>
              <a:off x="8676206" y="4936808"/>
              <a:ext cx="327134" cy="211770"/>
            </a:xfrm>
            <a:prstGeom prst="rect">
              <a:avLst/>
            </a:prstGeom>
          </p:spPr>
        </p:pic>
      </p:gr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86267" y="4503836"/>
            <a:ext cx="881577" cy="881577"/>
          </a:xfrm>
          <a:prstGeom prst="rect">
            <a:avLst/>
          </a:prstGeom>
        </p:spPr>
      </p:pic>
      <p:cxnSp>
        <p:nvCxnSpPr>
          <p:cNvPr id="18" name="Straight Arrow Connector 17"/>
          <p:cNvCxnSpPr>
            <a:stCxn id="8" idx="1"/>
            <a:endCxn id="9" idx="3"/>
          </p:cNvCxnSpPr>
          <p:nvPr/>
        </p:nvCxnSpPr>
        <p:spPr>
          <a:xfrm flipH="1">
            <a:off x="4830485" y="4933142"/>
            <a:ext cx="713623" cy="2221"/>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1"/>
            <a:endCxn id="14" idx="3"/>
          </p:cNvCxnSpPr>
          <p:nvPr/>
        </p:nvCxnSpPr>
        <p:spPr>
          <a:xfrm flipH="1">
            <a:off x="3167844" y="4935363"/>
            <a:ext cx="690533" cy="9262"/>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sp>
        <p:nvSpPr>
          <p:cNvPr id="45" name="Freeform 44"/>
          <p:cNvSpPr/>
          <p:nvPr/>
        </p:nvSpPr>
        <p:spPr>
          <a:xfrm>
            <a:off x="2735796" y="5446240"/>
            <a:ext cx="3204193" cy="387472"/>
          </a:xfrm>
          <a:custGeom>
            <a:avLst/>
            <a:gdLst>
              <a:gd name="connsiteX0" fmla="*/ 0 w 3141406"/>
              <a:gd name="connsiteY0" fmla="*/ 0 h 364611"/>
              <a:gd name="connsiteX1" fmla="*/ 1524000 w 3141406"/>
              <a:gd name="connsiteY1" fmla="*/ 294968 h 364611"/>
              <a:gd name="connsiteX2" fmla="*/ 2767780 w 3141406"/>
              <a:gd name="connsiteY2" fmla="*/ 344129 h 364611"/>
              <a:gd name="connsiteX3" fmla="*/ 3141406 w 3141406"/>
              <a:gd name="connsiteY3" fmla="*/ 19665 h 364611"/>
            </a:gdLst>
            <a:ahLst/>
            <a:cxnLst>
              <a:cxn ang="0">
                <a:pos x="connsiteX0" y="connsiteY0"/>
              </a:cxn>
              <a:cxn ang="0">
                <a:pos x="connsiteX1" y="connsiteY1"/>
              </a:cxn>
              <a:cxn ang="0">
                <a:pos x="connsiteX2" y="connsiteY2"/>
              </a:cxn>
              <a:cxn ang="0">
                <a:pos x="connsiteX3" y="connsiteY3"/>
              </a:cxn>
            </a:cxnLst>
            <a:rect l="l" t="t" r="r" b="b"/>
            <a:pathLst>
              <a:path w="3141406" h="364611">
                <a:moveTo>
                  <a:pt x="0" y="0"/>
                </a:moveTo>
                <a:cubicBezTo>
                  <a:pt x="531351" y="118806"/>
                  <a:pt x="1062703" y="237613"/>
                  <a:pt x="1524000" y="294968"/>
                </a:cubicBezTo>
                <a:cubicBezTo>
                  <a:pt x="1985297" y="352323"/>
                  <a:pt x="2498212" y="390013"/>
                  <a:pt x="2767780" y="344129"/>
                </a:cubicBezTo>
                <a:cubicBezTo>
                  <a:pt x="3037348" y="298245"/>
                  <a:pt x="3089377" y="158955"/>
                  <a:pt x="3141406" y="19665"/>
                </a:cubicBezTo>
              </a:path>
            </a:pathLst>
          </a:custGeom>
          <a:noFill/>
          <a:ln w="1905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Freeform 45"/>
          <p:cNvSpPr/>
          <p:nvPr/>
        </p:nvSpPr>
        <p:spPr>
          <a:xfrm>
            <a:off x="2699792" y="5518140"/>
            <a:ext cx="3672408" cy="448172"/>
          </a:xfrm>
          <a:custGeom>
            <a:avLst/>
            <a:gdLst>
              <a:gd name="connsiteX0" fmla="*/ 0 w 3141406"/>
              <a:gd name="connsiteY0" fmla="*/ 0 h 364611"/>
              <a:gd name="connsiteX1" fmla="*/ 1524000 w 3141406"/>
              <a:gd name="connsiteY1" fmla="*/ 294968 h 364611"/>
              <a:gd name="connsiteX2" fmla="*/ 2767780 w 3141406"/>
              <a:gd name="connsiteY2" fmla="*/ 344129 h 364611"/>
              <a:gd name="connsiteX3" fmla="*/ 3141406 w 3141406"/>
              <a:gd name="connsiteY3" fmla="*/ 19665 h 364611"/>
            </a:gdLst>
            <a:ahLst/>
            <a:cxnLst>
              <a:cxn ang="0">
                <a:pos x="connsiteX0" y="connsiteY0"/>
              </a:cxn>
              <a:cxn ang="0">
                <a:pos x="connsiteX1" y="connsiteY1"/>
              </a:cxn>
              <a:cxn ang="0">
                <a:pos x="connsiteX2" y="connsiteY2"/>
              </a:cxn>
              <a:cxn ang="0">
                <a:pos x="connsiteX3" y="connsiteY3"/>
              </a:cxn>
            </a:cxnLst>
            <a:rect l="l" t="t" r="r" b="b"/>
            <a:pathLst>
              <a:path w="3141406" h="364611">
                <a:moveTo>
                  <a:pt x="0" y="0"/>
                </a:moveTo>
                <a:cubicBezTo>
                  <a:pt x="531351" y="118806"/>
                  <a:pt x="1062703" y="237613"/>
                  <a:pt x="1524000" y="294968"/>
                </a:cubicBezTo>
                <a:cubicBezTo>
                  <a:pt x="1985297" y="352323"/>
                  <a:pt x="2498212" y="390013"/>
                  <a:pt x="2767780" y="344129"/>
                </a:cubicBezTo>
                <a:cubicBezTo>
                  <a:pt x="3037348" y="298245"/>
                  <a:pt x="3089377" y="158955"/>
                  <a:pt x="3141406" y="19665"/>
                </a:cubicBezTo>
              </a:path>
            </a:pathLst>
          </a:custGeom>
          <a:noFill/>
          <a:ln w="1905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7" name="Freeform 46"/>
          <p:cNvSpPr/>
          <p:nvPr/>
        </p:nvSpPr>
        <p:spPr>
          <a:xfrm>
            <a:off x="2663788" y="5572673"/>
            <a:ext cx="4032448" cy="528646"/>
          </a:xfrm>
          <a:custGeom>
            <a:avLst/>
            <a:gdLst>
              <a:gd name="connsiteX0" fmla="*/ 0 w 3141406"/>
              <a:gd name="connsiteY0" fmla="*/ 0 h 364611"/>
              <a:gd name="connsiteX1" fmla="*/ 1524000 w 3141406"/>
              <a:gd name="connsiteY1" fmla="*/ 294968 h 364611"/>
              <a:gd name="connsiteX2" fmla="*/ 2767780 w 3141406"/>
              <a:gd name="connsiteY2" fmla="*/ 344129 h 364611"/>
              <a:gd name="connsiteX3" fmla="*/ 3141406 w 3141406"/>
              <a:gd name="connsiteY3" fmla="*/ 19665 h 364611"/>
            </a:gdLst>
            <a:ahLst/>
            <a:cxnLst>
              <a:cxn ang="0">
                <a:pos x="connsiteX0" y="connsiteY0"/>
              </a:cxn>
              <a:cxn ang="0">
                <a:pos x="connsiteX1" y="connsiteY1"/>
              </a:cxn>
              <a:cxn ang="0">
                <a:pos x="connsiteX2" y="connsiteY2"/>
              </a:cxn>
              <a:cxn ang="0">
                <a:pos x="connsiteX3" y="connsiteY3"/>
              </a:cxn>
            </a:cxnLst>
            <a:rect l="l" t="t" r="r" b="b"/>
            <a:pathLst>
              <a:path w="3141406" h="364611">
                <a:moveTo>
                  <a:pt x="0" y="0"/>
                </a:moveTo>
                <a:cubicBezTo>
                  <a:pt x="531351" y="118806"/>
                  <a:pt x="1062703" y="237613"/>
                  <a:pt x="1524000" y="294968"/>
                </a:cubicBezTo>
                <a:cubicBezTo>
                  <a:pt x="1985297" y="352323"/>
                  <a:pt x="2498212" y="390013"/>
                  <a:pt x="2767780" y="344129"/>
                </a:cubicBezTo>
                <a:cubicBezTo>
                  <a:pt x="3037348" y="298245"/>
                  <a:pt x="3089377" y="158955"/>
                  <a:pt x="3141406" y="19665"/>
                </a:cubicBezTo>
              </a:path>
            </a:pathLst>
          </a:custGeom>
          <a:noFill/>
          <a:ln w="1905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1" name="Freeform 50"/>
          <p:cNvSpPr/>
          <p:nvPr/>
        </p:nvSpPr>
        <p:spPr>
          <a:xfrm rot="10800000">
            <a:off x="2951820" y="3990777"/>
            <a:ext cx="3132348" cy="393109"/>
          </a:xfrm>
          <a:custGeom>
            <a:avLst/>
            <a:gdLst>
              <a:gd name="connsiteX0" fmla="*/ 0 w 3141406"/>
              <a:gd name="connsiteY0" fmla="*/ 0 h 364611"/>
              <a:gd name="connsiteX1" fmla="*/ 1524000 w 3141406"/>
              <a:gd name="connsiteY1" fmla="*/ 294968 h 364611"/>
              <a:gd name="connsiteX2" fmla="*/ 2767780 w 3141406"/>
              <a:gd name="connsiteY2" fmla="*/ 344129 h 364611"/>
              <a:gd name="connsiteX3" fmla="*/ 3141406 w 3141406"/>
              <a:gd name="connsiteY3" fmla="*/ 19665 h 364611"/>
            </a:gdLst>
            <a:ahLst/>
            <a:cxnLst>
              <a:cxn ang="0">
                <a:pos x="connsiteX0" y="connsiteY0"/>
              </a:cxn>
              <a:cxn ang="0">
                <a:pos x="connsiteX1" y="connsiteY1"/>
              </a:cxn>
              <a:cxn ang="0">
                <a:pos x="connsiteX2" y="connsiteY2"/>
              </a:cxn>
              <a:cxn ang="0">
                <a:pos x="connsiteX3" y="connsiteY3"/>
              </a:cxn>
            </a:cxnLst>
            <a:rect l="l" t="t" r="r" b="b"/>
            <a:pathLst>
              <a:path w="3141406" h="364611">
                <a:moveTo>
                  <a:pt x="0" y="0"/>
                </a:moveTo>
                <a:cubicBezTo>
                  <a:pt x="531351" y="118806"/>
                  <a:pt x="1062703" y="237613"/>
                  <a:pt x="1524000" y="294968"/>
                </a:cubicBezTo>
                <a:cubicBezTo>
                  <a:pt x="1985297" y="352323"/>
                  <a:pt x="2498212" y="390013"/>
                  <a:pt x="2767780" y="344129"/>
                </a:cubicBezTo>
                <a:cubicBezTo>
                  <a:pt x="3037348" y="298245"/>
                  <a:pt x="3089377" y="158955"/>
                  <a:pt x="3141406" y="19665"/>
                </a:cubicBezTo>
              </a:path>
            </a:pathLst>
          </a:custGeom>
          <a:noFill/>
          <a:ln w="1905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2" name="Freeform 51"/>
          <p:cNvSpPr/>
          <p:nvPr/>
        </p:nvSpPr>
        <p:spPr>
          <a:xfrm rot="10800000">
            <a:off x="2807804" y="3829033"/>
            <a:ext cx="3564396" cy="548684"/>
          </a:xfrm>
          <a:custGeom>
            <a:avLst/>
            <a:gdLst>
              <a:gd name="connsiteX0" fmla="*/ 0 w 3141406"/>
              <a:gd name="connsiteY0" fmla="*/ 0 h 364611"/>
              <a:gd name="connsiteX1" fmla="*/ 1524000 w 3141406"/>
              <a:gd name="connsiteY1" fmla="*/ 294968 h 364611"/>
              <a:gd name="connsiteX2" fmla="*/ 2767780 w 3141406"/>
              <a:gd name="connsiteY2" fmla="*/ 344129 h 364611"/>
              <a:gd name="connsiteX3" fmla="*/ 3141406 w 3141406"/>
              <a:gd name="connsiteY3" fmla="*/ 19665 h 364611"/>
            </a:gdLst>
            <a:ahLst/>
            <a:cxnLst>
              <a:cxn ang="0">
                <a:pos x="connsiteX0" y="connsiteY0"/>
              </a:cxn>
              <a:cxn ang="0">
                <a:pos x="connsiteX1" y="connsiteY1"/>
              </a:cxn>
              <a:cxn ang="0">
                <a:pos x="connsiteX2" y="connsiteY2"/>
              </a:cxn>
              <a:cxn ang="0">
                <a:pos x="connsiteX3" y="connsiteY3"/>
              </a:cxn>
            </a:cxnLst>
            <a:rect l="l" t="t" r="r" b="b"/>
            <a:pathLst>
              <a:path w="3141406" h="364611">
                <a:moveTo>
                  <a:pt x="0" y="0"/>
                </a:moveTo>
                <a:cubicBezTo>
                  <a:pt x="531351" y="118806"/>
                  <a:pt x="1062703" y="237613"/>
                  <a:pt x="1524000" y="294968"/>
                </a:cubicBezTo>
                <a:cubicBezTo>
                  <a:pt x="1985297" y="352323"/>
                  <a:pt x="2498212" y="390013"/>
                  <a:pt x="2767780" y="344129"/>
                </a:cubicBezTo>
                <a:cubicBezTo>
                  <a:pt x="3037348" y="298245"/>
                  <a:pt x="3089377" y="158955"/>
                  <a:pt x="3141406" y="19665"/>
                </a:cubicBezTo>
              </a:path>
            </a:pathLst>
          </a:custGeom>
          <a:noFill/>
          <a:ln w="1905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3" name="Freeform 52"/>
          <p:cNvSpPr/>
          <p:nvPr/>
        </p:nvSpPr>
        <p:spPr>
          <a:xfrm rot="10800000">
            <a:off x="2663788" y="3723168"/>
            <a:ext cx="4032448" cy="629415"/>
          </a:xfrm>
          <a:custGeom>
            <a:avLst/>
            <a:gdLst>
              <a:gd name="connsiteX0" fmla="*/ 0 w 3141406"/>
              <a:gd name="connsiteY0" fmla="*/ 0 h 364611"/>
              <a:gd name="connsiteX1" fmla="*/ 1524000 w 3141406"/>
              <a:gd name="connsiteY1" fmla="*/ 294968 h 364611"/>
              <a:gd name="connsiteX2" fmla="*/ 2767780 w 3141406"/>
              <a:gd name="connsiteY2" fmla="*/ 344129 h 364611"/>
              <a:gd name="connsiteX3" fmla="*/ 3141406 w 3141406"/>
              <a:gd name="connsiteY3" fmla="*/ 19665 h 364611"/>
            </a:gdLst>
            <a:ahLst/>
            <a:cxnLst>
              <a:cxn ang="0">
                <a:pos x="connsiteX0" y="connsiteY0"/>
              </a:cxn>
              <a:cxn ang="0">
                <a:pos x="connsiteX1" y="connsiteY1"/>
              </a:cxn>
              <a:cxn ang="0">
                <a:pos x="connsiteX2" y="connsiteY2"/>
              </a:cxn>
              <a:cxn ang="0">
                <a:pos x="connsiteX3" y="connsiteY3"/>
              </a:cxn>
            </a:cxnLst>
            <a:rect l="l" t="t" r="r" b="b"/>
            <a:pathLst>
              <a:path w="3141406" h="364611">
                <a:moveTo>
                  <a:pt x="0" y="0"/>
                </a:moveTo>
                <a:cubicBezTo>
                  <a:pt x="531351" y="118806"/>
                  <a:pt x="1062703" y="237613"/>
                  <a:pt x="1524000" y="294968"/>
                </a:cubicBezTo>
                <a:cubicBezTo>
                  <a:pt x="1985297" y="352323"/>
                  <a:pt x="2498212" y="390013"/>
                  <a:pt x="2767780" y="344129"/>
                </a:cubicBezTo>
                <a:cubicBezTo>
                  <a:pt x="3037348" y="298245"/>
                  <a:pt x="3089377" y="158955"/>
                  <a:pt x="3141406" y="19665"/>
                </a:cubicBezTo>
              </a:path>
            </a:pathLst>
          </a:custGeom>
          <a:noFill/>
          <a:ln w="1905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TextBox 43"/>
          <p:cNvSpPr txBox="1"/>
          <p:nvPr/>
        </p:nvSpPr>
        <p:spPr>
          <a:xfrm>
            <a:off x="4029434" y="3212976"/>
            <a:ext cx="723643" cy="1200329"/>
          </a:xfrm>
          <a:prstGeom prst="rect">
            <a:avLst/>
          </a:prstGeom>
          <a:noFill/>
        </p:spPr>
        <p:txBody>
          <a:bodyPr wrap="square" rtlCol="0">
            <a:spAutoFit/>
          </a:bodyPr>
          <a:lstStyle/>
          <a:p>
            <a:r>
              <a:rPr lang="en-CA" sz="7200" dirty="0" smtClean="0">
                <a:solidFill>
                  <a:srgbClr val="682D8E"/>
                </a:solidFill>
              </a:rPr>
              <a:t>x</a:t>
            </a:r>
            <a:endParaRPr lang="en-CA" sz="7200" dirty="0">
              <a:solidFill>
                <a:srgbClr val="682D8E"/>
              </a:solidFill>
            </a:endParaRPr>
          </a:p>
        </p:txBody>
      </p:sp>
      <p:sp>
        <p:nvSpPr>
          <p:cNvPr id="50" name="TextBox 49"/>
          <p:cNvSpPr txBox="1"/>
          <p:nvPr/>
        </p:nvSpPr>
        <p:spPr>
          <a:xfrm>
            <a:off x="4037129" y="5177711"/>
            <a:ext cx="723643" cy="1200329"/>
          </a:xfrm>
          <a:prstGeom prst="rect">
            <a:avLst/>
          </a:prstGeom>
          <a:noFill/>
        </p:spPr>
        <p:txBody>
          <a:bodyPr wrap="square" rtlCol="0">
            <a:spAutoFit/>
          </a:bodyPr>
          <a:lstStyle/>
          <a:p>
            <a:r>
              <a:rPr lang="en-CA" sz="7200" dirty="0" smtClean="0">
                <a:solidFill>
                  <a:srgbClr val="682D8E"/>
                </a:solidFill>
              </a:rPr>
              <a:t>x</a:t>
            </a:r>
            <a:endParaRPr lang="en-CA" sz="7200" dirty="0">
              <a:solidFill>
                <a:srgbClr val="682D8E"/>
              </a:solidFill>
            </a:endParaRPr>
          </a:p>
        </p:txBody>
      </p:sp>
      <p:pic>
        <p:nvPicPr>
          <p:cNvPr id="29" name="Picture 28"/>
          <p:cNvPicPr>
            <a:picLocks noChangeAspect="1"/>
          </p:cNvPicPr>
          <p:nvPr/>
        </p:nvPicPr>
        <p:blipFill>
          <a:blip r:embed="rId6">
            <a:duotone>
              <a:schemeClr val="accent2">
                <a:shade val="45000"/>
                <a:satMod val="135000"/>
              </a:schemeClr>
              <a:prstClr val="white"/>
            </a:duotone>
          </a:blip>
          <a:stretch>
            <a:fillRect/>
          </a:stretch>
        </p:blipFill>
        <p:spPr>
          <a:xfrm>
            <a:off x="4317739" y="4962050"/>
            <a:ext cx="179711" cy="179711"/>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02764" y="4662741"/>
            <a:ext cx="597260" cy="588995"/>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8802" y="4628916"/>
            <a:ext cx="597260" cy="588995"/>
          </a:xfrm>
          <a:prstGeom prst="rect">
            <a:avLst/>
          </a:prstGeom>
        </p:spPr>
      </p:pic>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24208" b="49915"/>
          <a:stretch/>
        </p:blipFill>
        <p:spPr>
          <a:xfrm>
            <a:off x="7132064" y="4539531"/>
            <a:ext cx="271856" cy="175986"/>
          </a:xfrm>
          <a:prstGeom prst="rect">
            <a:avLst/>
          </a:prstGeom>
        </p:spPr>
      </p:pic>
    </p:spTree>
    <p:extLst>
      <p:ext uri="{BB962C8B-B14F-4D97-AF65-F5344CB8AC3E}">
        <p14:creationId xmlns:p14="http://schemas.microsoft.com/office/powerpoint/2010/main" val="1157450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Work and Goals</a:t>
            </a:r>
            <a:endParaRPr lang="en-CA" dirty="0"/>
          </a:p>
        </p:txBody>
      </p:sp>
      <p:sp>
        <p:nvSpPr>
          <p:cNvPr id="3" name="Content Placeholder 2"/>
          <p:cNvSpPr>
            <a:spLocks noGrp="1"/>
          </p:cNvSpPr>
          <p:nvPr>
            <p:ph idx="1"/>
          </p:nvPr>
        </p:nvSpPr>
        <p:spPr>
          <a:xfrm>
            <a:off x="827584" y="1520788"/>
            <a:ext cx="7956884" cy="4806953"/>
          </a:xfrm>
        </p:spPr>
        <p:txBody>
          <a:bodyPr>
            <a:normAutofit lnSpcReduction="10000"/>
          </a:bodyPr>
          <a:lstStyle/>
          <a:p>
            <a:r>
              <a:rPr lang="en-US" dirty="0" smtClean="0"/>
              <a:t>We are developing an advanced security framework for small network (home and small business) gateways based on integrating existing and emerging technologies &amp; standards</a:t>
            </a:r>
          </a:p>
          <a:p>
            <a:r>
              <a:rPr lang="en-US" dirty="0" smtClean="0"/>
              <a:t>Goals:</a:t>
            </a:r>
          </a:p>
          <a:p>
            <a:pPr lvl="1"/>
            <a:r>
              <a:rPr lang="en-US" dirty="0" smtClean="0"/>
              <a:t>Develop a functional SHG prototype</a:t>
            </a:r>
          </a:p>
          <a:p>
            <a:pPr lvl="1"/>
            <a:r>
              <a:rPr lang="en-US" dirty="0" smtClean="0"/>
              <a:t>Develop a simple </a:t>
            </a:r>
            <a:r>
              <a:rPr lang="en-US" dirty="0"/>
              <a:t>management </a:t>
            </a:r>
            <a:r>
              <a:rPr lang="en-US" dirty="0" smtClean="0"/>
              <a:t>interface to provision complex network</a:t>
            </a:r>
            <a:endParaRPr lang="en-US" dirty="0"/>
          </a:p>
          <a:p>
            <a:pPr lvl="1"/>
            <a:r>
              <a:rPr lang="en-US" dirty="0" smtClean="0"/>
              <a:t>Identify new standards requirements and updates</a:t>
            </a:r>
          </a:p>
          <a:p>
            <a:pPr lvl="1"/>
            <a:r>
              <a:rPr lang="en-US" dirty="0" smtClean="0"/>
              <a:t>To </a:t>
            </a:r>
            <a:r>
              <a:rPr lang="en-US" dirty="0"/>
              <a:t>enhance </a:t>
            </a:r>
            <a:r>
              <a:rPr lang="en-US" dirty="0" smtClean="0"/>
              <a:t>small </a:t>
            </a:r>
            <a:r>
              <a:rPr lang="en-US" dirty="0"/>
              <a:t>network privacy &amp; security with </a:t>
            </a:r>
            <a:r>
              <a:rPr lang="en-US" dirty="0" smtClean="0"/>
              <a:t>‘intent based’ network </a:t>
            </a:r>
            <a:r>
              <a:rPr lang="en-US" dirty="0"/>
              <a:t>access controls</a:t>
            </a:r>
          </a:p>
          <a:p>
            <a:pPr lvl="1"/>
            <a:r>
              <a:rPr lang="en-US" dirty="0" smtClean="0"/>
              <a:t>To have open source running code &amp; standards</a:t>
            </a:r>
          </a:p>
          <a:p>
            <a:pPr lvl="1"/>
            <a:r>
              <a:rPr lang="en-US" dirty="0" smtClean="0"/>
              <a:t>Develop a framework to provision SHG domain names</a:t>
            </a:r>
            <a:endParaRPr lang="en-US" dirty="0"/>
          </a:p>
          <a:p>
            <a:endParaRPr lang="en-CA" dirty="0"/>
          </a:p>
        </p:txBody>
      </p:sp>
      <p:sp>
        <p:nvSpPr>
          <p:cNvPr id="4" name="Footer Placeholder 3"/>
          <p:cNvSpPr>
            <a:spLocks noGrp="1"/>
          </p:cNvSpPr>
          <p:nvPr>
            <p:ph type="ftr" sz="quarter" idx="10"/>
          </p:nvPr>
        </p:nvSpPr>
        <p:spPr/>
        <p:txBody>
          <a:bodyPr/>
          <a:lstStyle/>
          <a:p>
            <a:r>
              <a:rPr lang="en-US" smtClean="0"/>
              <a:t>CIRA Labs - Secure Home Gateway - 2018-09</a:t>
            </a:r>
            <a:endParaRPr lang="en-US" dirty="0"/>
          </a:p>
        </p:txBody>
      </p:sp>
      <p:sp>
        <p:nvSpPr>
          <p:cNvPr id="5" name="Slide Number Placeholder 4"/>
          <p:cNvSpPr>
            <a:spLocks noGrp="1"/>
          </p:cNvSpPr>
          <p:nvPr>
            <p:ph type="sldNum" sz="quarter" idx="11"/>
          </p:nvPr>
        </p:nvSpPr>
        <p:spPr/>
        <p:txBody>
          <a:bodyPr/>
          <a:lstStyle/>
          <a:p>
            <a:fld id="{B9E795CD-93B8-DA4A-B13D-227462B2D34D}" type="slidenum">
              <a:rPr lang="en-US" smtClean="0"/>
              <a:pPr/>
              <a:t>9</a:t>
            </a:fld>
            <a:endParaRPr lang="en-US" dirty="0"/>
          </a:p>
        </p:txBody>
      </p:sp>
    </p:spTree>
    <p:extLst>
      <p:ext uri="{BB962C8B-B14F-4D97-AF65-F5344CB8AC3E}">
        <p14:creationId xmlns:p14="http://schemas.microsoft.com/office/powerpoint/2010/main" val="32115227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Title of  the Presentation&amp;quot;&quot;/&gt;&lt;property id=&quot;20307&quot; value=&quot;446&quot;/&gt;&lt;/object&gt;&lt;object type=&quot;3&quot; unique_id=&quot;10004&quot;&gt;&lt;property id=&quot;20148&quot; value=&quot;5&quot;/&gt;&lt;property id=&quot;20300&quot; value=&quot;Slide 2 - &amp;quot;Past/Recent Canadian  Internet Architecture&amp;quot;&quot;/&gt;&lt;property id=&quot;20307&quot; value=&quot;442&quot;/&gt;&lt;/object&gt;&lt;object type=&quot;3&quot; unique_id=&quot;10005&quot;&gt;&lt;property id=&quot;20148&quot; value=&quot;5&quot;/&gt;&lt;property id=&quot;20300&quot; value=&quot;Slide 3&quot;/&gt;&lt;property id=&quot;20307&quot; value=&quot;443&quot;/&gt;&lt;/object&gt;&lt;object type=&quot;3&quot; unique_id=&quot;10006&quot;&gt;&lt;property id=&quot;20148&quot; value=&quot;5&quot;/&gt;&lt;property id=&quot;20300&quot; value=&quot;Slide 4 - &amp;quot;CA-IX : Canadian IXP Association&amp;quot;&quot;/&gt;&lt;property id=&quot;20307&quot; value=&quot;444&quot;/&gt;&lt;/object&gt;&lt;object type=&quot;3&quot; unique_id=&quot;10007&quot;&gt;&lt;property id=&quot;20148&quot; value=&quot;5&quot;/&gt;&lt;property id=&quot;20300&quot; value=&quot;Slide 5&quot;/&gt;&lt;property id=&quot;20307&quot; value=&quot;445&quot;/&gt;&lt;/object&gt;&lt;object type=&quot;3&quot; unique_id=&quot;10008&quot;&gt;&lt;property id=&quot;20148&quot; value=&quot;5&quot;/&gt;&lt;property id=&quot;20300&quot; value=&quot;Slide 6 - &amp;quot;IXPs and Traffic Routing&amp;quot;&quot;/&gt;&lt;property id=&quot;20307&quot; value=&quot;385&quot;/&gt;&lt;/object&gt;&lt;object type=&quot;3&quot; unique_id=&quot;10009&quot;&gt;&lt;property id=&quot;20148&quot; value=&quot;5&quot;/&gt;&lt;property id=&quot;20300&quot; value=&quot;Slide 7 - &amp;quot;IXPs and Traffic Routing improved&amp;quot;&quot;/&gt;&lt;property id=&quot;20307&quot; value=&quot;448&quot;/&gt;&lt;/object&gt;&lt;object type=&quot;3&quot; unique_id=&quot;10010&quot;&gt;&lt;property id=&quot;20148&quot; value=&quot;5&quot;/&gt;&lt;property id=&quot;20300&quot; value=&quot;Slide 8 - &amp;quot;GoC Internet Perimeter Architecture&amp;quot;&quot;/&gt;&lt;property id=&quot;20307&quot; value=&quot;436&quot;/&gt;&lt;/object&gt;&lt;object type=&quot;3&quot; unique_id=&quot;10011&quot;&gt;&lt;property id=&quot;20148&quot; value=&quot;5&quot;/&gt;&lt;property id=&quot;20300&quot; value=&quot;Slide 9 - &amp;quot;GoC Internet Perimeter DDoS Resiliency&amp;quot;&quot;/&gt;&lt;property id=&quot;20307&quot; value=&quot;437&quot;/&gt;&lt;/object&gt;&lt;object type=&quot;3&quot; unique_id=&quot;10012&quot;&gt;&lt;property id=&quot;20148&quot; value=&quot;5&quot;/&gt;&lt;property id=&quot;20300&quot; value=&quot;Slide 10 - &amp;quot;GoC Canadian Internet Architecture Vision&amp;quot;&quot;/&gt;&lt;property id=&quot;20307&quot; value=&quot;417&quot;/&gt;&lt;/object&gt;&lt;object type=&quot;3&quot; unique_id=&quot;10013&quot;&gt;&lt;property id=&quot;20148&quot; value=&quot;5&quot;/&gt;&lt;property id=&quot;20300&quot; value=&quot;Slide 11&quot;/&gt;&lt;property id=&quot;20307&quot; value=&quot;447&quot;/&gt;&lt;/object&gt;&lt;object type=&quot;3&quot; unique_id=&quot;10014&quot;&gt;&lt;property id=&quot;20148&quot; value=&quot;5&quot;/&gt;&lt;property id=&quot;20300&quot; value=&quot;Slide 12 - &amp;quot;Benefits&amp;quot;&quot;/&gt;&lt;property id=&quot;20307&quot; value=&quot;413&quot;/&gt;&lt;/object&gt;&lt;object type=&quot;3&quot; unique_id=&quot;10015&quot;&gt;&lt;property id=&quot;20148&quot; value=&quot;5&quot;/&gt;&lt;property id=&quot;20300&quot; value=&quot;Slide 13 - &amp;quot;Internet Makeup&amp;quot;&quot;/&gt;&lt;property id=&quot;20307&quot; value=&quot;451&quot;/&gt;&lt;/object&gt;&lt;object type=&quot;3&quot; unique_id=&quot;10016&quot;&gt;&lt;property id=&quot;20148&quot; value=&quot;5&quot;/&gt;&lt;property id=&quot;20300&quot; value=&quot;Slide 14 - &amp;quot;Internet Transit = $$$&amp;quot;&quot;/&gt;&lt;property id=&quot;20307&quot; value=&quot;375&quot;/&gt;&lt;/object&gt;&lt;object type=&quot;3&quot; unique_id=&quot;10017&quot;&gt;&lt;property id=&quot;20148&quot; value=&quot;5&quot;/&gt;&lt;property id=&quot;20300&quot; value=&quot;Slide 15 - &amp;quot;Enterprise Transit Typical Internet Perimeter Architecture &amp;quot;&quot;/&gt;&lt;property id=&quot;20307&quot; value=&quot;391&quot;/&gt;&lt;/object&gt;&lt;object type=&quot;3&quot; unique_id=&quot;10018&quot;&gt;&lt;property id=&quot;20148&quot; value=&quot;5&quot;/&gt;&lt;property id=&quot;20300&quot; value=&quot;Slide 16 - &amp;quot;Internet Peering&amp;quot;&quot;/&gt;&lt;property id=&quot;20307&quot; value=&quot;392&quot;/&gt;&lt;/object&gt;&lt;object type=&quot;3&quot; unique_id=&quot;10019&quot;&gt;&lt;property id=&quot;20148&quot; value=&quot;5&quot;/&gt;&lt;property id=&quot;20300&quot; value=&quot;Slide 17 - &amp;quot;Internet Peering&amp;quot;&quot;/&gt;&lt;property id=&quot;20307&quot; value=&quot;377&quot;/&gt;&lt;/object&gt;&lt;object type=&quot;3&quot; unique_id=&quot;10020&quot;&gt;&lt;property id=&quot;20148&quot; value=&quot;5&quot;/&gt;&lt;property id=&quot;20300&quot; value=&quot;Slide 18 - &amp;quot;Internet Exchange Point&amp;quot;&quot;/&gt;&lt;property id=&quot;20307&quot; value=&quot;310&quot;/&gt;&lt;/object&gt;&lt;object type=&quot;3&quot; unique_id=&quot;10021&quot;&gt;&lt;property id=&quot;20148&quot; value=&quot;5&quot;/&gt;&lt;property id=&quot;20300&quot; value=&quot;Slide 19 - &amp;quot;Internet Exchange Point – Canadian Vision&amp;quot;&quot;/&gt;&lt;property id=&quot;20307&quot; value=&quot;454&quot;/&gt;&lt;/object&gt;&lt;object type=&quot;3&quot; unique_id=&quot;10022&quot;&gt;&lt;property id=&quot;20148&quot; value=&quot;5&quot;/&gt;&lt;property id=&quot;20300&quot; value=&quot;Slide 20&quot;/&gt;&lt;property id=&quot;20307&quot; value=&quot;455&quot;/&gt;&lt;/object&gt;&lt;object type=&quot;3&quot; unique_id=&quot;10023&quot;&gt;&lt;property id=&quot;20148&quot; value=&quot;5&quot;/&gt;&lt;property id=&quot;20300&quot; value=&quot;Slide 21 - &amp;quot;IXP – Heart of the Internet&amp;quot;&quot;/&gt;&lt;property id=&quot;20307&quot; value=&quot;313&quot;/&gt;&lt;/object&gt;&lt;object type=&quot;3&quot; unique_id=&quot;10024&quot;&gt;&lt;property id=&quot;20148&quot; value=&quot;5&quot;/&gt;&lt;property id=&quot;20300&quot; value=&quot;Slide 22 - &amp;quot;Peer Traffic Exchange The IXP does not control traffic&amp;quot;&quot;/&gt;&lt;property id=&quot;20307&quot; value=&quot;312&quot;/&gt;&lt;/object&gt;&lt;object type=&quot;3&quot; unique_id=&quot;10025&quot;&gt;&lt;property id=&quot;20148&quot; value=&quot;5&quot;/&gt;&lt;property id=&quot;20300&quot; value=&quot;Slide 23 - &amp;quot;AS2669 SCNet Government of Canada &amp;quot;&quot;/&gt;&lt;property id=&quot;20307&quot; value=&quot;396&quot;/&gt;&lt;/object&gt;&lt;object type=&quot;3&quot; unique_id=&quot;10026&quot;&gt;&lt;property id=&quot;20148&quot; value=&quot;5&quot;/&gt;&lt;property id=&quot;20300&quot; value=&quot;Slide 24&quot;/&gt;&lt;property id=&quot;20307&quot; value=&quot;452&quot;/&gt;&lt;/object&gt;&lt;object type=&quot;3&quot; unique_id=&quot;10027&quot;&gt;&lt;property id=&quot;20148&quot; value=&quot;5&quot;/&gt;&lt;property id=&quot;20300&quot; value=&quot;Slide 25&quot;/&gt;&lt;property id=&quot;20307&quot; value=&quot;453&quot;/&gt;&lt;/object&gt;&lt;object type=&quot;3&quot; unique_id=&quot;10028&quot;&gt;&lt;property id=&quot;20148&quot; value=&quot;5&quot;/&gt;&lt;property id=&quot;20300&quot; value=&quot;Slide 26 - &amp;quot; Abstract Internet Exchange PointS&amp;quot;&quot;/&gt;&lt;property id=&quot;20307&quot; value=&quot;457&quot;/&gt;&lt;/object&gt;&lt;/object&gt;&lt;object type=&quot;8&quot; unique_id=&quot;10056&quot;&gt;&lt;/object&gt;&lt;/object&gt;&lt;/database&gt;"/>
  <p:tag name="SECTOMILLISECCONVERTED"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631c8f5-919c-4e8a-9e80-e8b512324e70">CIRA-108-222</_dlc_DocId>
    <_dlc_DocIdUrl xmlns="2631c8f5-919c-4e8a-9e80-e8b512324e70">
      <Url>http://ciranet/InternetComm/_layouts/DocIdRedir.aspx?ID=CIRA-108-222</Url>
      <Description>CIRA-108-222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703C3AE9A86F44AC788C2882AD0E87" ma:contentTypeVersion="0" ma:contentTypeDescription="Create a new document." ma:contentTypeScope="" ma:versionID="845937d44adbe870bfb5c01d49afba53">
  <xsd:schema xmlns:xsd="http://www.w3.org/2001/XMLSchema" xmlns:xs="http://www.w3.org/2001/XMLSchema" xmlns:p="http://schemas.microsoft.com/office/2006/metadata/properties" xmlns:ns2="2631c8f5-919c-4e8a-9e80-e8b512324e70" targetNamespace="http://schemas.microsoft.com/office/2006/metadata/properties" ma:root="true" ma:fieldsID="994763ae444a3847481aa03f6ab79712" ns2:_="">
    <xsd:import namespace="2631c8f5-919c-4e8a-9e80-e8b512324e7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31c8f5-919c-4e8a-9e80-e8b512324e7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E33D791-8F2B-4B6E-A51F-7B49F5D4F21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631c8f5-919c-4e8a-9e80-e8b512324e70"/>
    <ds:schemaRef ds:uri="http://www.w3.org/XML/1998/namespace"/>
    <ds:schemaRef ds:uri="http://purl.org/dc/dcmitype/"/>
  </ds:schemaRefs>
</ds:datastoreItem>
</file>

<file path=customXml/itemProps2.xml><?xml version="1.0" encoding="utf-8"?>
<ds:datastoreItem xmlns:ds="http://schemas.openxmlformats.org/officeDocument/2006/customXml" ds:itemID="{8AF389F9-E566-49CA-8A51-B6614AF46169}">
  <ds:schemaRefs>
    <ds:schemaRef ds:uri="http://schemas.microsoft.com/sharepoint/v3/contenttype/forms"/>
  </ds:schemaRefs>
</ds:datastoreItem>
</file>

<file path=customXml/itemProps3.xml><?xml version="1.0" encoding="utf-8"?>
<ds:datastoreItem xmlns:ds="http://schemas.openxmlformats.org/officeDocument/2006/customXml" ds:itemID="{1938B197-8921-4140-9118-EB5E56040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31c8f5-919c-4e8a-9e80-e8b512324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9148F28-1A7D-409B-8852-7CA5EDAB14D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36449</TotalTime>
  <Words>2407</Words>
  <Application>Microsoft Office PowerPoint</Application>
  <PresentationFormat>On-screen Show (4:3)</PresentationFormat>
  <Paragraphs>405</Paragraphs>
  <Slides>37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Cera PRO</vt:lpstr>
      <vt:lpstr>Times New Roman</vt:lpstr>
      <vt:lpstr>Verdana</vt:lpstr>
      <vt:lpstr>Wingdings</vt:lpstr>
      <vt:lpstr>1_Office Theme</vt:lpstr>
      <vt:lpstr>Secure Home Gateway project  - Prototype development - IoT security focused - Idea &amp; vision - challenges  </vt:lpstr>
      <vt:lpstr>Today's home network and IoT products and solutions lack secure testing and design. Home network require active monitoring to mitigate the risks of attack.</vt:lpstr>
      <vt:lpstr>The home network of the future must be safe, private, secure and most of all easy to use.</vt:lpstr>
      <vt:lpstr>The Home network must be reachable from  the internet seamlessly and securely</vt:lpstr>
      <vt:lpstr>The home network grows to include personal and wearable IoT, inside and outside the home…</vt:lpstr>
      <vt:lpstr>Your home network security both internal and external must be protected by using a simple and user friendly model. Typing passwords is a thing of the past.</vt:lpstr>
      <vt:lpstr>How did we get here?</vt:lpstr>
      <vt:lpstr>Secure Home Gateway (SHG)  Primary Project Goal</vt:lpstr>
      <vt:lpstr>Scope of Work and Goals</vt:lpstr>
      <vt:lpstr>Why are we working on this? -&gt; Risk mitigation</vt:lpstr>
      <vt:lpstr>Overview of the IoT threat landscape -&gt; Scale and capacity</vt:lpstr>
      <vt:lpstr>How can we protect IoT devices? -&gt; Common sense </vt:lpstr>
      <vt:lpstr>How can we protect IoT devices? -&gt; Best practice &amp; new standards </vt:lpstr>
      <vt:lpstr>How do we provision new IoT devices? -&gt; Application of emerging standards</vt:lpstr>
      <vt:lpstr>Manufacturer Usage Description (MUD) -&gt; A unique device identifier (label)</vt:lpstr>
      <vt:lpstr>High Level MUD &amp; IoT Device Provisioning Workflow</vt:lpstr>
      <vt:lpstr>You guess it!  That’s why we need a simple provisioning interface this stuff is complex!</vt:lpstr>
      <vt:lpstr>Removing End User Complexity -&gt; Simple user interface</vt:lpstr>
      <vt:lpstr>Quarantine of compromised devices -&gt; Behavioural analysis</vt:lpstr>
      <vt:lpstr>Secure Remote Access -&gt; Trusted authentication &amp; accessible</vt:lpstr>
      <vt:lpstr>The focus is on Automation</vt:lpstr>
      <vt:lpstr>Step 1 (this is the revised story )</vt:lpstr>
      <vt:lpstr>Step 2 – SHG Setup</vt:lpstr>
      <vt:lpstr>Step 3 – DNS Magic – Work in progress…</vt:lpstr>
      <vt:lpstr>Step 4 – Current focus is on automated WIFI setup – that’s challenging!</vt:lpstr>
      <vt:lpstr>Simple user interface is key to this project: Swipe UP, DOWN, LEFT and RIGHT</vt:lpstr>
      <vt:lpstr>High Level Architecture (very ;-)</vt:lpstr>
      <vt:lpstr>We are building a Prototype -&gt; Based on Omnia Turris Gateway</vt:lpstr>
      <vt:lpstr>Specifications we are currently leveraging</vt:lpstr>
      <vt:lpstr>This slide deck is a vision it’s what we’ll be using In 5 years</vt:lpstr>
      <vt:lpstr>What do you think?</vt:lpstr>
      <vt:lpstr>Roadmap – Future functionality that has been proposed / identified</vt:lpstr>
      <vt:lpstr>IoT Service / action type -&gt; Generic IoT home controller</vt:lpstr>
      <vt:lpstr>Adding remote VPN access to trusted mobile and computers</vt:lpstr>
      <vt:lpstr>Adding your Car to remotely access your home network</vt:lpstr>
      <vt:lpstr>Should the inside of your car should be part of your home network as well?</vt:lpstr>
      <vt:lpstr>List of IoT scenarios to be assessed </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CIRA – GoC Internet Resilience - 2017-01-20-</dc:title>
  <dc:creator>jacques.latour</dc:creator>
  <cp:lastModifiedBy>Jacques Latour</cp:lastModifiedBy>
  <cp:revision>1842</cp:revision>
  <cp:lastPrinted>2018-08-31T13:37:20Z</cp:lastPrinted>
  <dcterms:created xsi:type="dcterms:W3CDTF">2011-03-07T17:45:14Z</dcterms:created>
  <dcterms:modified xsi:type="dcterms:W3CDTF">2018-09-07T15:01:27Z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0x01010071703C3AE9A86F44AC788C2882AD0E87</vt:lpwstr>
  </property>
  <property fmtid="{D5CDD505-2E9C-101B-9397-08002B2CF9AE}" pid="3" name="_dlc_DocIdItemGuid">
    <vt:lpwstr>c6bcf8ef-c563-4e41-b3c9-e7c253c5b281</vt:lpwstr>
  </property>
  <property fmtid="{D5CDD505-2E9C-101B-9397-08002B2CF9AE}" pid="4" name="Order">
    <vt:r8>19100</vt:r8>
  </property>
</Properties>
</file>